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40"/>
  </p:notesMasterIdLst>
  <p:handoutMasterIdLst>
    <p:handoutMasterId r:id="rId41"/>
  </p:handoutMasterIdLst>
  <p:sldIdLst>
    <p:sldId id="273" r:id="rId3"/>
    <p:sldId id="338" r:id="rId4"/>
    <p:sldId id="333" r:id="rId5"/>
    <p:sldId id="297" r:id="rId6"/>
    <p:sldId id="335" r:id="rId7"/>
    <p:sldId id="336" r:id="rId8"/>
    <p:sldId id="337" r:id="rId9"/>
    <p:sldId id="334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40" r:id="rId31"/>
    <p:sldId id="341" r:id="rId32"/>
    <p:sldId id="342" r:id="rId33"/>
    <p:sldId id="343" r:id="rId34"/>
    <p:sldId id="344" r:id="rId35"/>
    <p:sldId id="346" r:id="rId36"/>
    <p:sldId id="345" r:id="rId37"/>
    <p:sldId id="348" r:id="rId38"/>
    <p:sldId id="347" r:id="rId39"/>
  </p:sldIdLst>
  <p:sldSz cx="9144000" cy="6858000" type="screen4x3"/>
  <p:notesSz cx="7010400" cy="114776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DE4"/>
    <a:srgbClr val="EE3A43"/>
    <a:srgbClr val="0067B2"/>
    <a:srgbClr val="0168B3"/>
    <a:srgbClr val="3815CD"/>
    <a:srgbClr val="000099"/>
    <a:srgbClr val="EB641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5543" autoAdjust="0"/>
  </p:normalViewPr>
  <p:slideViewPr>
    <p:cSldViewPr snapToGrid="0">
      <p:cViewPr>
        <p:scale>
          <a:sx n="100" d="100"/>
          <a:sy n="100" d="100"/>
        </p:scale>
        <p:origin x="-2172" y="-26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144" y="45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3615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73881"/>
          </a:xfrm>
          <a:prstGeom prst="rect">
            <a:avLst/>
          </a:prstGeom>
        </p:spPr>
        <p:txBody>
          <a:bodyPr vert="horz" lIns="105641" tIns="52820" rIns="105641" bIns="52820"/>
          <a:lstStyle/>
          <a:p>
            <a:endParaRPr lang="es-E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573881"/>
          </a:xfrm>
          <a:prstGeom prst="rect">
            <a:avLst/>
          </a:prstGeom>
        </p:spPr>
        <p:txBody>
          <a:bodyPr vert="horz" lIns="105641" tIns="52820" rIns="105641" bIns="52820"/>
          <a:lstStyle/>
          <a:p>
            <a:fld id="{A7959C71-B73A-49FF-9308-B24F710812B5}" type="datetimeFigureOut">
              <a:rPr lang="es-ES" smtClean="0"/>
              <a:pPr/>
              <a:t>19/10/2016</a:t>
            </a:fld>
            <a:endParaRPr lang="es-E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10901752"/>
            <a:ext cx="3037840" cy="573881"/>
          </a:xfrm>
          <a:prstGeom prst="rect">
            <a:avLst/>
          </a:prstGeom>
        </p:spPr>
        <p:txBody>
          <a:bodyPr vert="horz" lIns="105641" tIns="52820" rIns="105641" bIns="52820"/>
          <a:lstStyle/>
          <a:p>
            <a:endParaRPr lang="es-E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70938" y="10901752"/>
            <a:ext cx="3037840" cy="573881"/>
          </a:xfrm>
          <a:prstGeom prst="rect">
            <a:avLst/>
          </a:prstGeom>
        </p:spPr>
        <p:txBody>
          <a:bodyPr vert="horz" lIns="105641" tIns="52820" rIns="105641" bIns="52820"/>
          <a:lstStyle/>
          <a:p>
            <a:fld id="{D6790D8E-0C56-4F61-9B17-7A387442778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786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73881"/>
          </a:xfrm>
          <a:prstGeom prst="rect">
            <a:avLst/>
          </a:prstGeom>
        </p:spPr>
        <p:txBody>
          <a:bodyPr vert="horz" lIns="105641" tIns="52820" rIns="105641" bIns="52820"/>
          <a:lstStyle/>
          <a:p>
            <a:endParaRPr lang="es-E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73881"/>
          </a:xfrm>
          <a:prstGeom prst="rect">
            <a:avLst/>
          </a:prstGeom>
        </p:spPr>
        <p:txBody>
          <a:bodyPr vert="horz" lIns="105641" tIns="52820" rIns="105641" bIns="52820"/>
          <a:lstStyle/>
          <a:p>
            <a:fld id="{5468FC2B-D455-4AC4-9C5E-9317124768F4}" type="datetimeFigureOut">
              <a:pPr/>
              <a:t>6/9/2006</a:t>
            </a:fld>
            <a:endParaRPr lang="es-E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636588" y="860425"/>
            <a:ext cx="5737225" cy="4303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641" tIns="52820" rIns="105641" bIns="52820" anchor="ctr"/>
          <a:lstStyle/>
          <a:p>
            <a:endParaRPr lang="es-E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1040" y="5451872"/>
            <a:ext cx="5608320" cy="5164931"/>
          </a:xfrm>
          <a:prstGeom prst="rect">
            <a:avLst/>
          </a:prstGeom>
        </p:spPr>
        <p:txBody>
          <a:bodyPr vert="horz" lIns="105641" tIns="52820" rIns="105641" bIns="52820">
            <a:normAutofit/>
          </a:bodyPr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10901752"/>
            <a:ext cx="3037840" cy="573881"/>
          </a:xfrm>
          <a:prstGeom prst="rect">
            <a:avLst/>
          </a:prstGeom>
        </p:spPr>
        <p:txBody>
          <a:bodyPr vert="horz" lIns="105641" tIns="52820" rIns="105641" bIns="52820"/>
          <a:lstStyle/>
          <a:p>
            <a:endParaRPr lang="es-E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70938" y="10901752"/>
            <a:ext cx="3037840" cy="573881"/>
          </a:xfrm>
          <a:prstGeom prst="rect">
            <a:avLst/>
          </a:prstGeom>
        </p:spPr>
        <p:txBody>
          <a:bodyPr vert="horz" lIns="105641" tIns="52820" rIns="105641" bIns="52820"/>
          <a:lstStyle/>
          <a:p>
            <a:fld id="{1399807D-D128-4837-BF84-5EA633F317AE}" type="slidenum"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773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4967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27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28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29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30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31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32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33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34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35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18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19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22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23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25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s-CL" smtClean="0"/>
              <a:pPr/>
              <a:t>26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302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EE3A4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0067B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dirty="0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3322687"/>
            <a:ext cx="6477000" cy="1828800"/>
          </a:xfrm>
        </p:spPr>
        <p:txBody>
          <a:bodyPr anchor="b"/>
          <a:lstStyle>
            <a:lvl1pPr latinLnBrk="0">
              <a:defRPr lang="es-ES" b="1" cap="all" baseline="0">
                <a:solidFill>
                  <a:srgbClr val="000099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>
            <a:noAutofit/>
          </a:bodyPr>
          <a:lstStyle>
            <a:lvl1pPr marL="0" indent="0" algn="l" latinLnBrk="0">
              <a:buNone/>
              <a:defRPr lang="es-ES" sz="2400" b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 latinLnBrk="0">
              <a:defRPr lang="es-ES" sz="2000">
                <a:solidFill>
                  <a:srgbClr val="FFFFFF"/>
                </a:solidFill>
              </a:defRPr>
            </a:lvl1pPr>
          </a:lstStyle>
          <a:p>
            <a:pPr algn="ctr"/>
            <a:fld id="{047E157E-8DCB-4F70-A0AF-5EB586A91DD4}" type="datetime1">
              <a:rPr lang="es-ES">
                <a:solidFill>
                  <a:srgbClr val="FFFFFF"/>
                </a:solidFill>
              </a:rPr>
              <a:pPr algn="ctr"/>
              <a:t>19/10/2016</a:t>
            </a:fld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 latinLnBrk="0">
              <a:defRPr lang="es-ES">
                <a:solidFill>
                  <a:schemeClr val="tx2"/>
                </a:solidFill>
              </a:defRPr>
            </a:lvl1pPr>
          </a:lstStyle>
          <a:p>
            <a:pPr algn="r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latinLnBrk="0">
              <a:defRPr lang="es-ES"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 lang="es-ES">
                <a:solidFill>
                  <a:schemeClr val="tx2"/>
                </a:solidFill>
              </a:rPr>
              <a:pPr/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2371725" y="5229225"/>
            <a:ext cx="6457950" cy="666750"/>
          </a:xfrm>
        </p:spPr>
        <p:txBody>
          <a:bodyPr>
            <a:noAutofit/>
          </a:bodyPr>
          <a:lstStyle>
            <a:lvl1pPr marL="0" indent="0">
              <a:buNone/>
              <a:defRPr lang="es-ES" sz="2000" b="1" kern="1200" cap="all" baseline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 lang="es-ES" sz="4400" b="1" kern="1200" cap="all" baseline="0" dirty="0" smtClean="0"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2pPr>
            <a:lvl3pPr>
              <a:defRPr lang="es-ES" sz="4400" b="1" kern="1200" cap="all" baseline="0" dirty="0" smtClean="0"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3pPr>
            <a:lvl4pPr>
              <a:defRPr lang="es-ES" sz="4400" b="1" kern="1200" cap="all" baseline="0" dirty="0" smtClean="0"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4pPr>
            <a:lvl5pPr>
              <a:defRPr lang="es-CL" sz="4400" b="1" kern="1200" cap="all" baseline="0" dirty="0"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  <a:endParaRPr lang="es-CL" dirty="0"/>
          </a:p>
        </p:txBody>
      </p:sp>
      <p:pic>
        <p:nvPicPr>
          <p:cNvPr id="18" name="17 Imagen" descr="logo Aduan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354" y="64131"/>
            <a:ext cx="754123" cy="956913"/>
          </a:xfrm>
          <a:prstGeom prst="rect">
            <a:avLst/>
          </a:prstGeom>
        </p:spPr>
      </p:pic>
      <p:pic>
        <p:nvPicPr>
          <p:cNvPr id="19" name="18 Imagen" descr="logo gobierno color RG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31113" y="64131"/>
            <a:ext cx="963612" cy="9624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000" b="1">
                <a:latin typeface="Calibri" pitchFamily="34" charset="0"/>
              </a:defRPr>
            </a:lvl1pPr>
            <a:lvl2pPr marL="365760" indent="0">
              <a:buNone/>
              <a:defRPr/>
            </a:lvl2pPr>
            <a:lvl3pPr marL="685800" indent="0">
              <a:buNone/>
              <a:defRPr/>
            </a:lvl3pPr>
            <a:lvl4pPr marL="1143000" indent="0">
              <a:buNone/>
              <a:defRPr/>
            </a:lvl4pPr>
            <a:lvl5pPr marL="1600200" indent="0">
              <a:buNone/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B819-6633-4615-BB07-C55D005E14AD}" type="datetimeFigureOut">
              <a:pPr/>
              <a:t>6/9/2006</a:t>
            </a:fld>
            <a:endParaRPr lang="es-ES" dirty="0"/>
          </a:p>
        </p:txBody>
      </p:sp>
      <p:sp>
        <p:nvSpPr>
          <p:cNvPr id="2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5222-B196-4F9B-9AEC-1292459A754A}" type="slidenum"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8645-E80F-450A-B756-91DCB9A8A25E}" type="datetime1">
              <a:pPr/>
              <a:t>6/9/2006</a:t>
            </a:fld>
            <a:endParaRPr lang="es-E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es-ES"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pPr/>
              <a:t>6/9/2006</a:t>
            </a:fld>
            <a:endParaRPr lang="es-ES" dirty="0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es-ES"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pPr/>
              <a:t>6/9/2006</a:t>
            </a:fld>
            <a:endParaRPr lang="es-ES" dirty="0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latinLnBrk="0">
              <a:defRPr lang="es-ES"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lang="es-ES">
                <a:solidFill>
                  <a:schemeClr val="tx2"/>
                </a:solidFill>
              </a:rPr>
              <a:pPr/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ulo y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0183-A4F0-4B5F-923C-1EA91824690E}" type="datetimeFigureOut">
              <a:pPr/>
              <a:t>6/9/2006</a:t>
            </a:fld>
            <a:endParaRPr lang="es-E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ítulo y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0183-A4F0-4B5F-923C-1EA91824690E}" type="datetimeFigureOut">
              <a:pPr/>
              <a:t>6/9/2006</a:t>
            </a:fld>
            <a:endParaRPr lang="es-E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  <a:p>
            <a:pPr lvl="5"/>
            <a:r>
              <a:rPr lang="es-ES"/>
              <a:t>Sexto nivel</a:t>
            </a:r>
          </a:p>
          <a:p>
            <a:pPr lvl="6"/>
            <a:r>
              <a:rPr lang="es-ES"/>
              <a:t>Séptimo nivel</a:t>
            </a:r>
          </a:p>
          <a:p>
            <a:pPr lvl="7"/>
            <a:r>
              <a:rPr lang="es-ES"/>
              <a:t>Octavo nivel</a:t>
            </a:r>
          </a:p>
          <a:p>
            <a:pPr lvl="8"/>
            <a:r>
              <a:rPr lang="es-ES"/>
              <a:t>Noveno nivel</a:t>
            </a:r>
          </a:p>
        </p:txBody>
      </p:sp>
      <p:sp>
        <p:nvSpPr>
          <p:cNvPr id="14" name="Rectangl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latinLnBrk="0">
              <a:defRPr lang="es-ES" sz="14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pPr/>
              <a:t>6/9/2006</a:t>
            </a:fld>
            <a:endParaRPr lang="es-ES" sz="14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latinLnBrk="0">
              <a:defRPr lang="es-ES" sz="1400">
                <a:solidFill>
                  <a:schemeClr val="tx2"/>
                </a:solidFill>
              </a:defRPr>
            </a:lvl1pPr>
          </a:lstStyle>
          <a:p>
            <a:pPr algn="r"/>
            <a:endParaRPr lang="es-E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EE3A4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0067B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 dirty="0"/>
          </a:p>
        </p:txBody>
      </p:sp>
      <p:sp>
        <p:nvSpPr>
          <p:cNvPr id="23" name="Rectangl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latinLnBrk="0">
              <a:defRPr lang="es-ES"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s-ES" sz="1400" b="1">
                <a:solidFill>
                  <a:srgbClr val="FFFFFF"/>
                </a:solidFill>
              </a:rPr>
              <a:pPr algn="ctr"/>
              <a:t>‹Nº›</a:t>
            </a:fld>
            <a:endParaRPr lang="es-ES" sz="1400" b="1" dirty="0">
              <a:solidFill>
                <a:srgbClr val="FFFFFF"/>
              </a:solidFill>
            </a:endParaRPr>
          </a:p>
        </p:txBody>
      </p:sp>
      <p:pic>
        <p:nvPicPr>
          <p:cNvPr id="10" name="9 Imagen" descr="logo Aduana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7625" y="247650"/>
            <a:ext cx="504405" cy="640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lang="es-ES" sz="4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lang="es-ES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lang="es-ES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lang="es-ES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mesadeayuda@aduana.c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33625" y="2836912"/>
            <a:ext cx="6477000" cy="1828800"/>
          </a:xfrm>
        </p:spPr>
        <p:txBody>
          <a:bodyPr>
            <a:normAutofit/>
          </a:bodyPr>
          <a:lstStyle/>
          <a:p>
            <a:r>
              <a:rPr lang="es-CL" dirty="0"/>
              <a:t>MANIFIESTO MARÍTIMO</a:t>
            </a:r>
            <a:br>
              <a:rPr lang="es-CL" dirty="0"/>
            </a:br>
            <a:r>
              <a:rPr lang="es-CL" dirty="0"/>
              <a:t>ELECTRÓNICO DE INGRESO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sz="2000" dirty="0" smtClean="0"/>
              <a:t>Subdirección Informática</a:t>
            </a:r>
            <a:endParaRPr lang="es-CL" sz="20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dirty="0" smtClean="0"/>
              <a:t>Transmisión Forwarder de bolivia</a:t>
            </a:r>
          </a:p>
          <a:p>
            <a:endParaRPr lang="es-CL" dirty="0" smtClean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0" y="6069087"/>
            <a:ext cx="2238375" cy="685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400" b="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dirty="0" smtClean="0"/>
              <a:t>Servicio Nacional de Aduanas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043118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99" y="228600"/>
            <a:ext cx="8258175" cy="990600"/>
          </a:xfrm>
        </p:spPr>
        <p:txBody>
          <a:bodyPr/>
          <a:lstStyle/>
          <a:p>
            <a:r>
              <a:rPr lang="es-CL" dirty="0" smtClean="0"/>
              <a:t>Tramitación en SIDEMAR: </a:t>
            </a:r>
            <a:r>
              <a:rPr lang="es-CL" sz="2800" dirty="0" smtClean="0">
                <a:solidFill>
                  <a:srgbClr val="00B050"/>
                </a:solidFill>
              </a:rPr>
              <a:t>Ejemplo</a:t>
            </a:r>
            <a:r>
              <a:rPr lang="es-CL" sz="2800" dirty="0" smtClean="0"/>
              <a:t> llenado BL</a:t>
            </a:r>
            <a:endParaRPr lang="es-CL" sz="2800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100"/>
            <a:ext cx="8153400" cy="3714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25000"/>
            </a:pPr>
            <a:r>
              <a:rPr lang="es-CL" dirty="0" smtClean="0">
                <a:solidFill>
                  <a:srgbClr val="C00000"/>
                </a:solidFill>
              </a:rPr>
              <a:t>IDENTIFICACIÓN BL</a:t>
            </a:r>
          </a:p>
          <a:p>
            <a:pPr>
              <a:spcBef>
                <a:spcPts val="0"/>
              </a:spcBef>
              <a:buSzPct val="125000"/>
            </a:pPr>
            <a:endParaRPr lang="es-CL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SzPct val="125000"/>
            </a:pPr>
            <a:endParaRPr lang="es-CL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SzPct val="125000"/>
            </a:pPr>
            <a:endParaRPr lang="es-CL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SzPct val="125000"/>
            </a:pPr>
            <a:endParaRPr lang="es-CL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SzPct val="125000"/>
            </a:pP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612648" y="2952751"/>
            <a:ext cx="8153400" cy="37814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L" sz="1800" dirty="0">
                <a:solidFill>
                  <a:srgbClr val="000099"/>
                </a:solidFill>
              </a:rPr>
              <a:t>N° Referencia</a:t>
            </a:r>
            <a:r>
              <a:rPr lang="es-CL" sz="1800" dirty="0" smtClean="0">
                <a:solidFill>
                  <a:srgbClr val="000099"/>
                </a:solidFill>
              </a:rPr>
              <a:t>: </a:t>
            </a:r>
            <a:r>
              <a:rPr lang="es-CL" sz="1800" dirty="0"/>
              <a:t>Este campo muestra el número de documento dado por el emisor del mensaje. </a:t>
            </a:r>
            <a:r>
              <a:rPr lang="es-CL" sz="1800" dirty="0" smtClean="0"/>
              <a:t>Por </a:t>
            </a:r>
            <a:r>
              <a:rPr lang="es-CL" sz="1800" dirty="0"/>
              <a:t>ejemplo: </a:t>
            </a:r>
            <a:r>
              <a:rPr lang="es-CL" sz="1800" dirty="0" smtClean="0"/>
              <a:t>BL </a:t>
            </a:r>
            <a:r>
              <a:rPr lang="es-CL" sz="1800" dirty="0"/>
              <a:t>Nº </a:t>
            </a:r>
            <a:r>
              <a:rPr lang="es-CL" sz="1800" dirty="0" smtClean="0"/>
              <a:t>"01G022220"</a:t>
            </a:r>
            <a:endParaRPr lang="es-CL" sz="1800" dirty="0"/>
          </a:p>
          <a:p>
            <a:pPr algn="just">
              <a:spcBef>
                <a:spcPts val="0"/>
              </a:spcBef>
              <a:buSzPct val="125000"/>
            </a:pPr>
            <a:endParaRPr lang="es-CL" sz="1400" dirty="0"/>
          </a:p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Service:  </a:t>
            </a:r>
            <a:r>
              <a:rPr lang="es-CL" sz="1800" dirty="0" smtClean="0"/>
              <a:t>Nombre </a:t>
            </a:r>
            <a:r>
              <a:rPr lang="es-CL" sz="1800" dirty="0"/>
              <a:t>del servicio de ruta prestado por la empresa de </a:t>
            </a:r>
            <a:r>
              <a:rPr lang="es-CL" sz="1800" dirty="0" smtClean="0"/>
              <a:t>transporte (Liner/Tramp)</a:t>
            </a:r>
          </a:p>
          <a:p>
            <a:pPr algn="just">
              <a:spcBef>
                <a:spcPts val="0"/>
              </a:spcBef>
              <a:buSzPct val="125000"/>
            </a:pPr>
            <a:endParaRPr lang="es-CL" sz="1400" dirty="0"/>
          </a:p>
          <a:p>
            <a:pPr algn="just">
              <a:spcBef>
                <a:spcPts val="0"/>
              </a:spcBef>
              <a:buSzPct val="125000"/>
            </a:pPr>
            <a:r>
              <a:rPr lang="es-CL" sz="1800" dirty="0">
                <a:solidFill>
                  <a:srgbClr val="000099"/>
                </a:solidFill>
              </a:rPr>
              <a:t>Tipo Servicio: </a:t>
            </a:r>
            <a:r>
              <a:rPr lang="es-CL" sz="1800" dirty="0" smtClean="0"/>
              <a:t>Se debe indicar el tipo </a:t>
            </a:r>
            <a:r>
              <a:rPr lang="es-CL" sz="1800" dirty="0"/>
              <a:t>de carga que esta </a:t>
            </a:r>
            <a:r>
              <a:rPr lang="es-CL" sz="1800" dirty="0" smtClean="0"/>
              <a:t>individualizado </a:t>
            </a:r>
            <a:r>
              <a:rPr lang="es-CL" sz="1800" dirty="0"/>
              <a:t>en el conocimiento de </a:t>
            </a:r>
            <a:r>
              <a:rPr lang="es-CL" sz="1800" dirty="0" smtClean="0"/>
              <a:t>embarque, alguno de los valores que puede tomar son:</a:t>
            </a:r>
          </a:p>
          <a:p>
            <a:pPr marL="285750" indent="-285750" algn="just">
              <a:spcBef>
                <a:spcPts val="0"/>
              </a:spcBef>
              <a:buSzPct val="125000"/>
              <a:buFont typeface="Wingdings" pitchFamily="2" charset="2"/>
              <a:buChar char="§"/>
            </a:pPr>
            <a:r>
              <a:rPr lang="es-CL" sz="1800" i="1" dirty="0" smtClean="0"/>
              <a:t>EMPTY: </a:t>
            </a:r>
            <a:r>
              <a:rPr lang="es-CL" sz="1800" dirty="0" smtClean="0"/>
              <a:t>Vacío</a:t>
            </a:r>
          </a:p>
          <a:p>
            <a:pPr marL="285750" indent="-285750" algn="just">
              <a:spcBef>
                <a:spcPts val="0"/>
              </a:spcBef>
              <a:buSzPct val="125000"/>
              <a:buFont typeface="Wingdings" pitchFamily="2" charset="2"/>
              <a:buChar char="§"/>
            </a:pPr>
            <a:r>
              <a:rPr lang="es-CL" sz="1800" i="1" dirty="0" smtClean="0"/>
              <a:t>FCL/FCL: </a:t>
            </a:r>
            <a:r>
              <a:rPr lang="es-CL" sz="1800" dirty="0" smtClean="0"/>
              <a:t>Full container load </a:t>
            </a:r>
          </a:p>
          <a:p>
            <a:pPr marL="285750" indent="-285750" algn="just">
              <a:spcBef>
                <a:spcPts val="0"/>
              </a:spcBef>
              <a:buSzPct val="125000"/>
              <a:buFont typeface="Wingdings" pitchFamily="2" charset="2"/>
              <a:buChar char="§"/>
            </a:pPr>
            <a:r>
              <a:rPr lang="es-CL" sz="1800" i="1" dirty="0" smtClean="0"/>
              <a:t>LCL/LCL: </a:t>
            </a:r>
            <a:r>
              <a:rPr lang="es-CL" sz="1800" dirty="0" smtClean="0"/>
              <a:t>Less than container load</a:t>
            </a:r>
          </a:p>
          <a:p>
            <a:pPr marL="285750" indent="-285750" algn="just">
              <a:spcBef>
                <a:spcPts val="0"/>
              </a:spcBef>
              <a:buSzPct val="125000"/>
              <a:buFont typeface="Wingdings" pitchFamily="2" charset="2"/>
              <a:buChar char="§"/>
            </a:pPr>
            <a:r>
              <a:rPr lang="es-CL" sz="1800" i="1" dirty="0" smtClean="0"/>
              <a:t>BB: </a:t>
            </a:r>
            <a:r>
              <a:rPr lang="es-CL" sz="1800" dirty="0" smtClean="0"/>
              <a:t>Break Bulb</a:t>
            </a:r>
          </a:p>
          <a:p>
            <a:pPr marL="285750" lvl="1" indent="-285750" algn="just">
              <a:spcBef>
                <a:spcPts val="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en-US" sz="1800" b="1" i="1" dirty="0">
                <a:latin typeface="Calibri" pitchFamily="34" charset="0"/>
              </a:rPr>
              <a:t>RoRo: </a:t>
            </a:r>
            <a:r>
              <a:rPr lang="en-GB" sz="1800" b="1" dirty="0">
                <a:latin typeface="Calibri" pitchFamily="34" charset="0"/>
              </a:rPr>
              <a:t>Roll on – Roll Off</a:t>
            </a:r>
            <a:endParaRPr lang="es-CL" sz="1800" b="1" dirty="0">
              <a:latin typeface="Calibri" pitchFamily="34" charset="0"/>
            </a:endParaRPr>
          </a:p>
          <a:p>
            <a:pPr marL="285750" indent="-285750" algn="just">
              <a:spcBef>
                <a:spcPts val="0"/>
              </a:spcBef>
              <a:buSzPct val="125000"/>
              <a:buFont typeface="Wingdings" pitchFamily="2" charset="2"/>
              <a:buChar char="§"/>
            </a:pPr>
            <a:r>
              <a:rPr lang="es-CL" sz="1800" i="1" dirty="0" smtClean="0"/>
              <a:t>LICTVACIOS: </a:t>
            </a:r>
            <a:r>
              <a:rPr lang="es-CL" sz="1800" dirty="0" smtClean="0"/>
              <a:t>Lista de contenedores Vacíos</a:t>
            </a:r>
            <a:endParaRPr lang="es-CL" sz="1800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29" y="2019299"/>
            <a:ext cx="77612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9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100"/>
            <a:ext cx="8153400" cy="3714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25000"/>
            </a:pPr>
            <a:r>
              <a:rPr lang="es-CL" dirty="0" smtClean="0">
                <a:solidFill>
                  <a:srgbClr val="C00000"/>
                </a:solidFill>
              </a:rPr>
              <a:t>IDENTIFICACIÓN BL</a:t>
            </a:r>
          </a:p>
          <a:p>
            <a:pPr>
              <a:spcBef>
                <a:spcPts val="0"/>
              </a:spcBef>
              <a:buSzPct val="125000"/>
            </a:pPr>
            <a:endParaRPr lang="es-CL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SzPct val="125000"/>
            </a:pPr>
            <a:endParaRPr lang="es-CL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SzPct val="125000"/>
            </a:pPr>
            <a:endParaRPr lang="es-CL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SzPct val="125000"/>
            </a:pPr>
            <a:endParaRPr lang="es-CL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SzPct val="125000"/>
            </a:pP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612648" y="2952751"/>
            <a:ext cx="8153400" cy="37814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s-CL" sz="1800" dirty="0" smtClean="0">
                <a:solidFill>
                  <a:srgbClr val="000099"/>
                </a:solidFill>
              </a:rPr>
              <a:t>Cond. Transporte: </a:t>
            </a:r>
            <a:r>
              <a:rPr lang="es-CL" sz="1800" dirty="0"/>
              <a:t>Este campo muestra </a:t>
            </a:r>
            <a:r>
              <a:rPr lang="es-CL" sz="1800" dirty="0" smtClean="0"/>
              <a:t>las condiciones de entrega de la mercancía (H/H, P/P, H/P y P/H)</a:t>
            </a:r>
            <a:endParaRPr lang="es-CL" sz="1800" dirty="0"/>
          </a:p>
          <a:p>
            <a:pPr algn="just">
              <a:spcBef>
                <a:spcPts val="0"/>
              </a:spcBef>
              <a:buSzPct val="125000"/>
            </a:pPr>
            <a:endParaRPr lang="es-CL" sz="1400" dirty="0"/>
          </a:p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Sentido Operación:  </a:t>
            </a:r>
            <a:r>
              <a:rPr lang="es-CL" sz="1800" dirty="0" smtClean="0"/>
              <a:t>Este </a:t>
            </a:r>
            <a:r>
              <a:rPr lang="es-CL" sz="1800" dirty="0"/>
              <a:t>campo muestra el destino aduanero de la mercancía declarada en el documento de transporte</a:t>
            </a:r>
            <a:r>
              <a:rPr lang="es-CL" sz="1800" dirty="0" smtClean="0"/>
              <a:t>. El valor asignado es:</a:t>
            </a:r>
          </a:p>
          <a:p>
            <a:pPr marL="285750" indent="-285750" algn="just">
              <a:spcBef>
                <a:spcPts val="0"/>
              </a:spcBef>
              <a:buSzPct val="125000"/>
              <a:buFont typeface="Wingdings" pitchFamily="2" charset="2"/>
              <a:buChar char="§"/>
            </a:pPr>
            <a:r>
              <a:rPr lang="es-CL" sz="1800" i="1" dirty="0" smtClean="0"/>
              <a:t>TR:</a:t>
            </a:r>
            <a:r>
              <a:rPr lang="es-CL" sz="1800" dirty="0" smtClean="0"/>
              <a:t> Tránsito</a:t>
            </a:r>
          </a:p>
          <a:p>
            <a:pPr algn="just">
              <a:spcBef>
                <a:spcPts val="0"/>
              </a:spcBef>
              <a:buSzPct val="125000"/>
            </a:pPr>
            <a:endParaRPr lang="es-CL" sz="1400" dirty="0"/>
          </a:p>
          <a:p>
            <a:pPr algn="just">
              <a:spcBef>
                <a:spcPts val="0"/>
              </a:spcBef>
              <a:buSzPct val="125000"/>
            </a:pPr>
            <a:r>
              <a:rPr lang="es-CL" sz="1800" dirty="0">
                <a:solidFill>
                  <a:srgbClr val="000099"/>
                </a:solidFill>
              </a:rPr>
              <a:t>Forma Pago Flete: </a:t>
            </a:r>
            <a:r>
              <a:rPr lang="es-CL" sz="1800" dirty="0"/>
              <a:t>Este campo muestra el tipo de pago del </a:t>
            </a:r>
            <a:r>
              <a:rPr lang="es-CL" sz="1800" dirty="0" smtClean="0"/>
              <a:t>flete (Prepaid/Collect)</a:t>
            </a:r>
          </a:p>
          <a:p>
            <a:pPr algn="just">
              <a:spcBef>
                <a:spcPts val="0"/>
              </a:spcBef>
              <a:buSzPct val="125000"/>
            </a:pPr>
            <a:endParaRPr lang="es-CL" sz="1400" dirty="0"/>
          </a:p>
          <a:p>
            <a:pPr algn="just">
              <a:spcBef>
                <a:spcPts val="0"/>
              </a:spcBef>
              <a:defRPr/>
            </a:pPr>
            <a:r>
              <a:rPr lang="es-CL" sz="1800" dirty="0">
                <a:solidFill>
                  <a:srgbClr val="000099"/>
                </a:solidFill>
              </a:rPr>
              <a:t>Nave</a:t>
            </a:r>
            <a:r>
              <a:rPr lang="es-CL" sz="1800" dirty="0" smtClean="0"/>
              <a:t>: Nombre </a:t>
            </a:r>
            <a:r>
              <a:rPr lang="es-CL" sz="1800" dirty="0"/>
              <a:t>de la nave registrado en el sistema, de acuerdo al Encabezado de referenciado</a:t>
            </a:r>
            <a:r>
              <a:rPr lang="es-CL" sz="1800" dirty="0" smtClean="0"/>
              <a:t>. 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28" y="2028826"/>
            <a:ext cx="77612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4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099"/>
            <a:ext cx="8153400" cy="8096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25000"/>
            </a:pPr>
            <a:r>
              <a:rPr lang="es-CL" dirty="0" smtClean="0">
                <a:solidFill>
                  <a:srgbClr val="C00000"/>
                </a:solidFill>
              </a:rPr>
              <a:t>PARTICIPANTES</a:t>
            </a:r>
          </a:p>
          <a:p>
            <a:pPr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Emisor: </a:t>
            </a:r>
            <a:r>
              <a:rPr lang="es-CL" sz="1800" dirty="0"/>
              <a:t>Agente que presenta el mensaje. </a:t>
            </a:r>
            <a:r>
              <a:rPr lang="es-CL" sz="1800" dirty="0" smtClean="0"/>
              <a:t>Este tipo de Participante es obligatorio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612648" y="2952751"/>
            <a:ext cx="8153400" cy="37814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s-CL" sz="1800" dirty="0" smtClean="0"/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612648" y="3914774"/>
            <a:ext cx="8153400" cy="8096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Almacenista: </a:t>
            </a:r>
            <a:r>
              <a:rPr lang="es-CL" sz="1800" dirty="0" smtClean="0"/>
              <a:t>Almacenista.  Este tipo de Participante es obligatorio en Ingreso</a:t>
            </a:r>
            <a:endParaRPr lang="es-CL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1" y="2447926"/>
            <a:ext cx="798036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2" y="4500562"/>
            <a:ext cx="7704137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5038725"/>
            <a:ext cx="38766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1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099"/>
            <a:ext cx="8153400" cy="80962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Representante: </a:t>
            </a:r>
            <a:r>
              <a:rPr lang="es-CL" sz="1800" dirty="0"/>
              <a:t>Agente o representante del emisor del BL en </a:t>
            </a:r>
            <a:r>
              <a:rPr lang="es-CL" sz="1800" dirty="0" smtClean="0"/>
              <a:t>origen. Este tipo de Participante es obligatorio.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612648" y="3962399"/>
            <a:ext cx="8153400" cy="8096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Emisor BL: </a:t>
            </a:r>
            <a:r>
              <a:rPr lang="es-CL" sz="1800" dirty="0"/>
              <a:t>Emisor del BL en origen.  </a:t>
            </a:r>
            <a:r>
              <a:rPr lang="es-CL" sz="1800" dirty="0" smtClean="0"/>
              <a:t>Este tipo de Participante es obligatorio</a:t>
            </a:r>
            <a:endParaRPr lang="es-CL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2" y="2490788"/>
            <a:ext cx="765651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0" y="4619624"/>
            <a:ext cx="765651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3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099"/>
            <a:ext cx="8153400" cy="80962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Embarcador: </a:t>
            </a:r>
            <a:r>
              <a:rPr lang="es-CL" sz="1800" dirty="0" smtClean="0"/>
              <a:t>Embarcador </a:t>
            </a:r>
            <a:r>
              <a:rPr lang="es-CL" sz="1800" dirty="0"/>
              <a:t>o quien solicita el servicio de transporte (Shipper</a:t>
            </a:r>
            <a:r>
              <a:rPr lang="es-CL" sz="1800" dirty="0" smtClean="0"/>
              <a:t>). Este tipo de Participante es obligatorio.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612648" y="3962399"/>
            <a:ext cx="8153400" cy="8096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Consignatario: </a:t>
            </a:r>
            <a:r>
              <a:rPr lang="es-ES" sz="1800" dirty="0"/>
              <a:t>Se debe indicar a quien están consignadas las mercancías en el destino</a:t>
            </a:r>
            <a:r>
              <a:rPr lang="es-CL" sz="1800" dirty="0" smtClean="0"/>
              <a:t>.  Este tipo de Participante es obligatorio</a:t>
            </a:r>
            <a:endParaRPr lang="es-CL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366963"/>
            <a:ext cx="758983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4772024"/>
            <a:ext cx="7685087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2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099"/>
            <a:ext cx="8153400" cy="80962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Notify: </a:t>
            </a:r>
            <a:r>
              <a:rPr lang="es-ES" sz="1800" dirty="0"/>
              <a:t>Se debe indicar a quien hay que notificar en </a:t>
            </a:r>
            <a:r>
              <a:rPr lang="es-ES" sz="1800" dirty="0" smtClean="0"/>
              <a:t>destino. </a:t>
            </a:r>
            <a:r>
              <a:rPr lang="es-CL" sz="1800" dirty="0" smtClean="0"/>
              <a:t>Este tipo de Participante es opcional.</a:t>
            </a:r>
            <a:endParaRPr lang="es-CL" dirty="0">
              <a:solidFill>
                <a:srgbClr val="C00000"/>
              </a:solidFill>
            </a:endParaRPr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612648" y="3962399"/>
            <a:ext cx="8153400" cy="8096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Notify 2: </a:t>
            </a:r>
            <a:r>
              <a:rPr lang="es-ES" sz="1800" dirty="0" smtClean="0"/>
              <a:t>Se puede indicar un segundo Notify</a:t>
            </a:r>
            <a:r>
              <a:rPr lang="es-CL" sz="1800" dirty="0" smtClean="0"/>
              <a:t>.  Este tipo de Participante es opcional.</a:t>
            </a:r>
            <a:endParaRPr lang="es-CL" dirty="0">
              <a:solidFill>
                <a:srgbClr val="C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4560888"/>
            <a:ext cx="7940675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2366963"/>
            <a:ext cx="7646987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4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100"/>
            <a:ext cx="8153400" cy="5429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25000"/>
            </a:pPr>
            <a:r>
              <a:rPr lang="es-CL" dirty="0" smtClean="0">
                <a:solidFill>
                  <a:srgbClr val="C00000"/>
                </a:solidFill>
              </a:rPr>
              <a:t>INGRESO FECHA </a:t>
            </a: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612648" y="2952751"/>
            <a:ext cx="8153400" cy="37814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s-CL" sz="1800" dirty="0" smtClean="0"/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593598" y="3219449"/>
            <a:ext cx="8153400" cy="343852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Presen: </a:t>
            </a:r>
            <a:r>
              <a:rPr lang="es-ES" sz="1800" dirty="0"/>
              <a:t>Corresponde a la fecha de presentación del mensaje</a:t>
            </a:r>
            <a:r>
              <a:rPr lang="es-ES" sz="1800" dirty="0" smtClean="0"/>
              <a:t>. Este </a:t>
            </a:r>
            <a:r>
              <a:rPr lang="es-ES" sz="1800" dirty="0"/>
              <a:t>tipo de fecha es obligatoria  y es entregada por el sistema, por defecto, en </a:t>
            </a:r>
            <a:r>
              <a:rPr lang="es-ES" sz="1800" dirty="0" smtClean="0"/>
              <a:t>SIDEMAR. </a:t>
            </a:r>
          </a:p>
          <a:p>
            <a:pPr algn="just">
              <a:spcBef>
                <a:spcPts val="0"/>
              </a:spcBef>
              <a:buSzPct val="125000"/>
            </a:pPr>
            <a:endParaRPr lang="es-ES" sz="1200" dirty="0" smtClean="0"/>
          </a:p>
          <a:p>
            <a:pPr algn="just">
              <a:spcBef>
                <a:spcPts val="0"/>
              </a:spcBef>
              <a:buSzPct val="125000"/>
            </a:pPr>
            <a:r>
              <a:rPr lang="es-CL" sz="1800" dirty="0">
                <a:solidFill>
                  <a:srgbClr val="000099"/>
                </a:solidFill>
              </a:rPr>
              <a:t>Emisión: </a:t>
            </a:r>
            <a:r>
              <a:rPr lang="es-ES" sz="1800" dirty="0"/>
              <a:t>Corresponde a la fecha de emisión del BL, indicada en el respectivo conocimiento de embarque. </a:t>
            </a:r>
            <a:r>
              <a:rPr lang="es-ES" sz="1800" dirty="0" smtClean="0"/>
              <a:t>Este </a:t>
            </a:r>
            <a:r>
              <a:rPr lang="es-ES" sz="1800" dirty="0"/>
              <a:t>tipo de fecha es obligatorio. </a:t>
            </a:r>
            <a:endParaRPr lang="es-ES" sz="1800" dirty="0" smtClean="0"/>
          </a:p>
          <a:p>
            <a:pPr algn="just">
              <a:spcBef>
                <a:spcPts val="0"/>
              </a:spcBef>
              <a:buSzPct val="125000"/>
            </a:pPr>
            <a:endParaRPr lang="es-ES" sz="1200" dirty="0"/>
          </a:p>
          <a:p>
            <a:pPr algn="just">
              <a:spcBef>
                <a:spcPts val="0"/>
              </a:spcBef>
              <a:buSzPct val="125000"/>
            </a:pPr>
            <a:r>
              <a:rPr lang="es-ES" sz="1800" dirty="0">
                <a:solidFill>
                  <a:srgbClr val="000099"/>
                </a:solidFill>
              </a:rPr>
              <a:t>Emb: </a:t>
            </a:r>
            <a:r>
              <a:rPr lang="es-ES" sz="1800" dirty="0"/>
              <a:t>Corresponde a la fecha de embarque, es decir, la fecha de puesta a bordo de las mercancías. </a:t>
            </a:r>
            <a:r>
              <a:rPr lang="es-ES" sz="1800" dirty="0" smtClean="0"/>
              <a:t> Este </a:t>
            </a:r>
            <a:r>
              <a:rPr lang="es-ES" sz="1800" dirty="0"/>
              <a:t>tipo de fecha es obligatorio. </a:t>
            </a:r>
            <a:endParaRPr lang="es-ES" sz="1800" dirty="0" smtClean="0"/>
          </a:p>
          <a:p>
            <a:pPr algn="just">
              <a:spcBef>
                <a:spcPts val="0"/>
              </a:spcBef>
              <a:buSzPct val="125000"/>
            </a:pPr>
            <a:endParaRPr lang="es-ES" sz="1200" dirty="0"/>
          </a:p>
          <a:p>
            <a:pPr algn="just">
              <a:spcBef>
                <a:spcPts val="0"/>
              </a:spcBef>
              <a:buSzPct val="125000"/>
            </a:pPr>
            <a:r>
              <a:rPr lang="es-ES" sz="1800" dirty="0" smtClean="0">
                <a:solidFill>
                  <a:srgbClr val="000099"/>
                </a:solidFill>
              </a:rPr>
              <a:t>Zarpe: </a:t>
            </a:r>
            <a:r>
              <a:rPr lang="es-ES" sz="1800" dirty="0"/>
              <a:t>Corresponde a la fecha de zarpe de la nave, desde el puerto donde </a:t>
            </a:r>
            <a:r>
              <a:rPr lang="es-ES" sz="1800" dirty="0" smtClean="0"/>
              <a:t>se embarcaron </a:t>
            </a:r>
            <a:r>
              <a:rPr lang="es-ES" sz="1800" dirty="0"/>
              <a:t>las mercancías amparadas en el BL. </a:t>
            </a:r>
            <a:r>
              <a:rPr lang="es-ES" sz="1800" dirty="0" smtClean="0"/>
              <a:t>Este </a:t>
            </a:r>
            <a:r>
              <a:rPr lang="es-ES" sz="1800" dirty="0"/>
              <a:t>tipo de fecha es obligatorio. </a:t>
            </a:r>
            <a:endParaRPr lang="es-CL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3" y="2066925"/>
            <a:ext cx="50050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8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100"/>
            <a:ext cx="8153400" cy="5429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25000"/>
            </a:pPr>
            <a:r>
              <a:rPr lang="es-CL" dirty="0" smtClean="0">
                <a:solidFill>
                  <a:srgbClr val="C00000"/>
                </a:solidFill>
              </a:rPr>
              <a:t>INGRESO LOCACIONES</a:t>
            </a: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612648" y="2952751"/>
            <a:ext cx="8153400" cy="37814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s-CL" sz="1800" dirty="0" smtClean="0"/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593598" y="4162425"/>
            <a:ext cx="8153400" cy="257175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LE: </a:t>
            </a:r>
            <a:r>
              <a:rPr lang="es-ES" sz="1800" dirty="0" smtClean="0"/>
              <a:t>Lugar </a:t>
            </a:r>
            <a:r>
              <a:rPr lang="es-ES" sz="1800" dirty="0"/>
              <a:t>de Emisión del BL</a:t>
            </a:r>
            <a:r>
              <a:rPr lang="es-ES" sz="1800" dirty="0" smtClean="0"/>
              <a:t>. Obligatorio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PE: </a:t>
            </a:r>
            <a:r>
              <a:rPr lang="es-ES" sz="1800" dirty="0" smtClean="0"/>
              <a:t>Puerto </a:t>
            </a:r>
            <a:r>
              <a:rPr lang="es-ES" sz="1800" dirty="0"/>
              <a:t>de embarque de la </a:t>
            </a:r>
            <a:r>
              <a:rPr lang="es-ES" sz="1800" dirty="0" smtClean="0"/>
              <a:t>mercancía. Este </a:t>
            </a:r>
            <a:r>
              <a:rPr lang="es-ES" sz="1800" dirty="0"/>
              <a:t>tipo de fecha es obligatorio. </a:t>
            </a:r>
            <a:r>
              <a:rPr lang="es-CL" sz="1800" dirty="0"/>
              <a:t>(Locación Extranjera para Ingreso</a:t>
            </a:r>
            <a:r>
              <a:rPr lang="es-CL" sz="1800" dirty="0" smtClean="0"/>
              <a:t>).</a:t>
            </a:r>
            <a:endParaRPr lang="es-ES" sz="1800" dirty="0"/>
          </a:p>
          <a:p>
            <a:pPr algn="just">
              <a:spcBef>
                <a:spcPts val="0"/>
              </a:spcBef>
              <a:buSzPct val="125000"/>
            </a:pPr>
            <a:r>
              <a:rPr lang="es-ES" sz="1800" dirty="0">
                <a:solidFill>
                  <a:srgbClr val="000099"/>
                </a:solidFill>
              </a:rPr>
              <a:t>PD: </a:t>
            </a:r>
            <a:r>
              <a:rPr lang="es-ES" sz="1800" dirty="0" smtClean="0"/>
              <a:t>Puerto </a:t>
            </a:r>
            <a:r>
              <a:rPr lang="es-ES" sz="1800" dirty="0"/>
              <a:t>de </a:t>
            </a:r>
            <a:r>
              <a:rPr lang="es-ES" sz="1800" dirty="0" smtClean="0"/>
              <a:t>desembarque </a:t>
            </a:r>
            <a:r>
              <a:rPr lang="es-ES" sz="1800" dirty="0"/>
              <a:t>de la mercancía. Este tipo de fecha es </a:t>
            </a:r>
            <a:r>
              <a:rPr lang="es-ES" sz="1800" dirty="0" smtClean="0"/>
              <a:t>obligatorio</a:t>
            </a:r>
            <a:r>
              <a:rPr lang="es-CL" sz="1800" dirty="0"/>
              <a:t> .</a:t>
            </a:r>
            <a:r>
              <a:rPr lang="es-ES" sz="1800" dirty="0"/>
              <a:t>  (Locación </a:t>
            </a:r>
            <a:r>
              <a:rPr lang="es-ES" sz="1800" dirty="0" smtClean="0"/>
              <a:t>Nacional Chilena </a:t>
            </a:r>
            <a:r>
              <a:rPr lang="es-ES" sz="1800" dirty="0"/>
              <a:t>para Ingreso).</a:t>
            </a:r>
            <a:r>
              <a:rPr lang="es-ES" sz="1800" dirty="0" smtClean="0"/>
              <a:t> </a:t>
            </a:r>
            <a:endParaRPr lang="es-ES" sz="1800" dirty="0"/>
          </a:p>
          <a:p>
            <a:pPr algn="just">
              <a:spcBef>
                <a:spcPts val="0"/>
              </a:spcBef>
              <a:buSzPct val="125000"/>
            </a:pPr>
            <a:r>
              <a:rPr lang="es-ES" sz="1800" dirty="0">
                <a:solidFill>
                  <a:srgbClr val="000099"/>
                </a:solidFill>
              </a:rPr>
              <a:t>LD: </a:t>
            </a:r>
            <a:r>
              <a:rPr lang="es-CL" sz="1800" dirty="0"/>
              <a:t>Lugar de Destino final de la </a:t>
            </a:r>
            <a:r>
              <a:rPr lang="es-CL" sz="1800" dirty="0" smtClean="0"/>
              <a:t>mercancía.</a:t>
            </a:r>
            <a:r>
              <a:rPr lang="es-ES" sz="1800" dirty="0" smtClean="0"/>
              <a:t> (Locación </a:t>
            </a:r>
            <a:r>
              <a:rPr lang="es-ES" sz="1800" dirty="0"/>
              <a:t>Nacional Chilena </a:t>
            </a:r>
            <a:r>
              <a:rPr lang="es-ES" sz="1800" dirty="0" smtClean="0"/>
              <a:t>para Ingreso).</a:t>
            </a:r>
            <a:endParaRPr lang="es-ES" sz="1200" dirty="0"/>
          </a:p>
          <a:p>
            <a:pPr algn="just">
              <a:spcBef>
                <a:spcPts val="0"/>
              </a:spcBef>
              <a:buSzPct val="125000"/>
            </a:pPr>
            <a:r>
              <a:rPr lang="es-ES" sz="1800" dirty="0" smtClean="0">
                <a:solidFill>
                  <a:srgbClr val="000099"/>
                </a:solidFill>
              </a:rPr>
              <a:t>LEM: </a:t>
            </a:r>
            <a:r>
              <a:rPr lang="es-ES" sz="1800" dirty="0"/>
              <a:t>Lugar de Entrega de la </a:t>
            </a:r>
            <a:r>
              <a:rPr lang="es-ES" sz="1800" dirty="0" smtClean="0"/>
              <a:t>Mercancía. </a:t>
            </a:r>
            <a:r>
              <a:rPr lang="es-ES" sz="1800" dirty="0"/>
              <a:t>(Locación Nacional Chilena para Ingreso</a:t>
            </a:r>
            <a:r>
              <a:rPr lang="es-ES" sz="1800" dirty="0" smtClean="0"/>
              <a:t>).</a:t>
            </a:r>
            <a:endParaRPr lang="es-ES" sz="1200" dirty="0"/>
          </a:p>
          <a:p>
            <a:pPr algn="just">
              <a:spcBef>
                <a:spcPts val="0"/>
              </a:spcBef>
              <a:buSzPct val="125000"/>
            </a:pPr>
            <a:r>
              <a:rPr lang="es-CL" sz="1800" dirty="0">
                <a:solidFill>
                  <a:srgbClr val="000099"/>
                </a:solidFill>
              </a:rPr>
              <a:t>LRM: </a:t>
            </a:r>
            <a:r>
              <a:rPr lang="es-CL" sz="1800" dirty="0" smtClean="0"/>
              <a:t>Lugar de Recepción de la Mercancía por el Carrier. (Locación Extranjera para Ingreso).</a:t>
            </a:r>
            <a:endParaRPr lang="es-CL" sz="18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8" y="1997840"/>
            <a:ext cx="4233863" cy="217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133601"/>
            <a:ext cx="28860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24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100"/>
            <a:ext cx="8153400" cy="5429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25000"/>
            </a:pPr>
            <a:r>
              <a:rPr lang="es-CL" dirty="0" smtClean="0">
                <a:solidFill>
                  <a:srgbClr val="C00000"/>
                </a:solidFill>
              </a:rPr>
              <a:t>TRANSBORDOS</a:t>
            </a: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612648" y="2952751"/>
            <a:ext cx="8153400" cy="37814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s-CL" sz="1800" dirty="0" smtClean="0"/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593598" y="3590925"/>
            <a:ext cx="8153400" cy="25527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/>
              <a:t>En </a:t>
            </a:r>
            <a:r>
              <a:rPr lang="es-CL" sz="1800" dirty="0"/>
              <a:t>este grupo de campos se deben declarar los transbordos que sufrió la mercancía declarada en este </a:t>
            </a:r>
            <a:r>
              <a:rPr lang="es-CL" sz="1800" dirty="0" smtClean="0"/>
              <a:t>BL </a:t>
            </a:r>
            <a:r>
              <a:rPr lang="es-CL" sz="1800" dirty="0"/>
              <a:t>antes de la llegada al puerto de arribo.  El Ingreso de estos datos es opcional</a:t>
            </a:r>
            <a:r>
              <a:rPr lang="es-CL" sz="1800" dirty="0" smtClean="0"/>
              <a:t>. </a:t>
            </a:r>
          </a:p>
          <a:p>
            <a:pPr algn="just">
              <a:spcBef>
                <a:spcPts val="0"/>
              </a:spcBef>
              <a:buSzPct val="125000"/>
            </a:pPr>
            <a:endParaRPr lang="es-CL" sz="1800" dirty="0"/>
          </a:p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Agregar: </a:t>
            </a:r>
            <a:r>
              <a:rPr lang="es-CL" sz="1800" dirty="0" smtClean="0"/>
              <a:t>Permite agregar un nuevo transbordos.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Modificar: </a:t>
            </a:r>
            <a:r>
              <a:rPr lang="es-CL" sz="1800" dirty="0" smtClean="0"/>
              <a:t>permite modificar los datos de un transbordo seleccionado .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>
                <a:solidFill>
                  <a:srgbClr val="000099"/>
                </a:solidFill>
              </a:rPr>
              <a:t>Eliminar: </a:t>
            </a:r>
            <a:r>
              <a:rPr lang="es-CL" sz="1800" dirty="0" smtClean="0"/>
              <a:t>Permite eliminar los datos de un transbordo seleccionado.</a:t>
            </a:r>
            <a:endParaRPr lang="es-CL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044700"/>
            <a:ext cx="4313735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6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100"/>
            <a:ext cx="8153400" cy="5429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25000"/>
            </a:pPr>
            <a:r>
              <a:rPr lang="es-CL" dirty="0" smtClean="0">
                <a:solidFill>
                  <a:srgbClr val="C00000"/>
                </a:solidFill>
              </a:rPr>
              <a:t>REFERENCIAS</a:t>
            </a: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612648" y="2952751"/>
            <a:ext cx="8153400" cy="37814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s-CL" sz="1800" dirty="0" smtClean="0"/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593598" y="3486149"/>
            <a:ext cx="8153400" cy="296227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CL" sz="1800" dirty="0"/>
              <a:t>En </a:t>
            </a:r>
            <a:r>
              <a:rPr lang="es-CL" sz="1800" dirty="0" smtClean="0"/>
              <a:t>este campo muestra </a:t>
            </a:r>
            <a:r>
              <a:rPr lang="es-CL" sz="1800" dirty="0"/>
              <a:t>el tipo de referencia o relación entre el mensaje enviado y el </a:t>
            </a:r>
            <a:r>
              <a:rPr lang="es-CL" sz="1800" dirty="0" smtClean="0"/>
              <a:t>BL hijo o nieto que se está enviando.</a:t>
            </a:r>
          </a:p>
          <a:p>
            <a:pPr algn="just">
              <a:spcBef>
                <a:spcPts val="0"/>
              </a:spcBef>
              <a:buSzPct val="125000"/>
            </a:pPr>
            <a:endParaRPr lang="es-CL" sz="1800" dirty="0"/>
          </a:p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/>
              <a:t>Para los BL hijos y nietos se debe referenciar obligatoriamente el MFTO y el BL del cual deriva mediante las siguientes relaciones:</a:t>
            </a:r>
          </a:p>
          <a:p>
            <a:pPr algn="just">
              <a:spcBef>
                <a:spcPts val="0"/>
              </a:spcBef>
              <a:buSzPct val="125000"/>
            </a:pPr>
            <a:endParaRPr lang="es-CL" sz="1800" dirty="0"/>
          </a:p>
          <a:p>
            <a:pPr algn="just">
              <a:spcBef>
                <a:spcPts val="0"/>
              </a:spcBef>
              <a:buSzPct val="125000"/>
            </a:pPr>
            <a:r>
              <a:rPr lang="es-ES" sz="1800" dirty="0">
                <a:solidFill>
                  <a:srgbClr val="000099"/>
                </a:solidFill>
              </a:rPr>
              <a:t>REF: </a:t>
            </a:r>
            <a:r>
              <a:rPr lang="es-ES" sz="1800" dirty="0"/>
              <a:t>Relación referencial entre el mensaje y el documento al que se hace referencia.  Este tipo de referencia es </a:t>
            </a:r>
            <a:r>
              <a:rPr lang="es-ES" sz="1800" dirty="0" smtClean="0"/>
              <a:t>obligatorio y se usa para referenciar al Manifiesto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ES" sz="1800" dirty="0" smtClean="0">
                <a:solidFill>
                  <a:srgbClr val="000099"/>
                </a:solidFill>
              </a:rPr>
              <a:t>MADRE: </a:t>
            </a:r>
            <a:r>
              <a:rPr lang="es-ES" sz="1800" dirty="0" smtClean="0"/>
              <a:t>Con esta relación se </a:t>
            </a:r>
            <a:r>
              <a:rPr lang="es-ES" sz="1800" dirty="0"/>
              <a:t>hace referencia </a:t>
            </a:r>
            <a:r>
              <a:rPr lang="es-ES" sz="1800" dirty="0" smtClean="0"/>
              <a:t>al </a:t>
            </a:r>
            <a:r>
              <a:rPr lang="es-ES" sz="1800" dirty="0"/>
              <a:t>documento de </a:t>
            </a:r>
            <a:r>
              <a:rPr lang="es-ES" sz="1800" dirty="0" smtClean="0"/>
              <a:t>transporte del cual deriva el BL. El BL hijo referencia al BL Madre y el BL Nieto referencia al BL hijo.</a:t>
            </a:r>
            <a:endParaRPr lang="es-CL" sz="18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974850"/>
            <a:ext cx="79406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6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MANIFIESTO </a:t>
            </a:r>
            <a:r>
              <a:rPr lang="es-CL" sz="3200" dirty="0" smtClean="0"/>
              <a:t>MARÍTIMO ELECTRÓNICO</a:t>
            </a:r>
            <a:endParaRPr lang="es-CL" sz="3200" dirty="0"/>
          </a:p>
        </p:txBody>
      </p:sp>
      <p:sp>
        <p:nvSpPr>
          <p:cNvPr id="4" name="3 Rectángulo"/>
          <p:cNvSpPr/>
          <p:nvPr/>
        </p:nvSpPr>
        <p:spPr>
          <a:xfrm>
            <a:off x="518226" y="1558409"/>
            <a:ext cx="4893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L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CONTENIDOS DE LA PRESENTACION </a:t>
            </a:r>
            <a:endParaRPr lang="es-CL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3926" y="2250341"/>
            <a:ext cx="837154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E3A43"/>
              </a:buClr>
              <a:buFont typeface="Wingdings" pitchFamily="2" charset="2"/>
              <a:buChar char="§"/>
            </a:pP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SIDEMAR</a:t>
            </a:r>
          </a:p>
          <a:p>
            <a:pPr marL="742950" lvl="1" indent="-285750" algn="just">
              <a:buClr>
                <a:srgbClr val="EE3A43"/>
              </a:buClr>
              <a:buFont typeface="Arial" pitchFamily="34" charset="0"/>
              <a:buChar char="•"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Información disponible del proyecto Manifiesto Marítimo Electrónico</a:t>
            </a:r>
          </a:p>
          <a:p>
            <a:pPr marL="742950" lvl="1" indent="-285750" algn="just">
              <a:buClr>
                <a:srgbClr val="EE3A43"/>
              </a:buClr>
              <a:buFont typeface="Arial" pitchFamily="34" charset="0"/>
              <a:buChar char="•"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Instalación de Sidemar</a:t>
            </a:r>
          </a:p>
          <a:p>
            <a:pPr marL="742950" lvl="1" indent="-285750" algn="just">
              <a:buClr>
                <a:srgbClr val="EE3A43"/>
              </a:buClr>
              <a:buFont typeface="Arial" pitchFamily="34" charset="0"/>
              <a:buChar char="•"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Confeccionar un BL</a:t>
            </a:r>
          </a:p>
          <a:p>
            <a:pPr marL="742950" lvl="1" indent="-285750" algn="just">
              <a:buClr>
                <a:srgbClr val="EE3A43"/>
              </a:buClr>
              <a:buFont typeface="Arial" pitchFamily="34" charset="0"/>
              <a:buChar char="•"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Enviar BL </a:t>
            </a:r>
          </a:p>
          <a:p>
            <a:pPr marL="742950" lvl="1" indent="-285750" algn="just">
              <a:buClr>
                <a:srgbClr val="EE3A43"/>
              </a:buClr>
              <a:buFont typeface="Arial" pitchFamily="34" charset="0"/>
              <a:buChar char="•"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Consultar BL’s Tramitados</a:t>
            </a:r>
          </a:p>
          <a:p>
            <a:pPr marL="742950" lvl="1" indent="-285750" algn="just">
              <a:buClr>
                <a:srgbClr val="EE3A43"/>
              </a:buClr>
              <a:buFont typeface="Arial" pitchFamily="34" charset="0"/>
              <a:buChar char="•"/>
            </a:pPr>
            <a:endParaRPr lang="es-CL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EE3A43"/>
              </a:buClr>
              <a:buFont typeface="Wingdings" pitchFamily="2" charset="2"/>
              <a:buChar char="§"/>
            </a:pP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Video explicativo</a:t>
            </a:r>
          </a:p>
          <a:p>
            <a:pPr marL="285750" indent="-285750" algn="just">
              <a:buClr>
                <a:srgbClr val="EE3A43"/>
              </a:buClr>
              <a:buFont typeface="Wingdings" pitchFamily="2" charset="2"/>
              <a:buChar char="§"/>
            </a:pPr>
            <a:endParaRPr lang="es-CL" sz="20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EE3A43"/>
              </a:buClr>
              <a:buFont typeface="Wingdings" pitchFamily="2" charset="2"/>
              <a:buChar char="§"/>
            </a:pP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Dudas/Feedback</a:t>
            </a:r>
            <a:endParaRPr lang="es-CL" sz="20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EE3A43"/>
              </a:buClr>
              <a:buFont typeface="Wingdings" pitchFamily="2" charset="2"/>
              <a:buChar char="§"/>
            </a:pPr>
            <a:endParaRPr lang="es-CL" sz="2000" b="1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Clr>
                <a:srgbClr val="EE3A43"/>
              </a:buClr>
              <a:buFont typeface="Arial" pitchFamily="34" charset="0"/>
              <a:buChar char="•"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100"/>
            <a:ext cx="8153400" cy="5429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25000"/>
            </a:pPr>
            <a:r>
              <a:rPr lang="es-CL" dirty="0" smtClean="0">
                <a:solidFill>
                  <a:srgbClr val="C00000"/>
                </a:solidFill>
              </a:rPr>
              <a:t>REFERENCIAS</a:t>
            </a: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612648" y="2952751"/>
            <a:ext cx="8153400" cy="37814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s-CL" sz="1800" dirty="0" smtClean="0"/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3190874" y="1943101"/>
            <a:ext cx="5610225" cy="18478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/>
              <a:t>El ingreso de las Referencias se puede hacer utilizando el botón "Agregar", con lo cual hay que ingresar los datos en forma manual para el Manifiesto (referencia tipo REF) y repetir para el BL del cual deriva el BL hijo o nieto (referencia tipo MADRE).</a:t>
            </a:r>
            <a:endParaRPr lang="es-CL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30357"/>
            <a:ext cx="2438399" cy="185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9" y="3371850"/>
            <a:ext cx="1608846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12648" y="43957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buSzPct val="125000"/>
            </a:pPr>
            <a:r>
              <a:rPr lang="es-CL" b="1" dirty="0">
                <a:latin typeface="Calibri" pitchFamily="34" charset="0"/>
              </a:rPr>
              <a:t>O bien, utilizando el botón "Buscar Referencia" y buscar el Bl del cual deriva, con lo que, de estar disponible, el sistema extrae los datos para </a:t>
            </a:r>
            <a:r>
              <a:rPr lang="es-CL" b="1" dirty="0" smtClean="0">
                <a:latin typeface="Calibri" pitchFamily="34" charset="0"/>
              </a:rPr>
              <a:t>generar la </a:t>
            </a:r>
            <a:r>
              <a:rPr lang="es-CL" b="1" dirty="0">
                <a:latin typeface="Calibri" pitchFamily="34" charset="0"/>
              </a:rPr>
              <a:t>referencia MADRE y agrega en forma automática los datos del Manifiesto para la referencia </a:t>
            </a:r>
            <a:r>
              <a:rPr lang="es-CL" b="1" dirty="0" smtClean="0">
                <a:latin typeface="Calibri" pitchFamily="34" charset="0"/>
              </a:rPr>
              <a:t>REF.</a:t>
            </a:r>
            <a:endParaRPr lang="es-CL" b="1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buSzPct val="125000"/>
            </a:pPr>
            <a:endParaRPr lang="es-C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100"/>
            <a:ext cx="8153400" cy="5429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25000"/>
            </a:pPr>
            <a:r>
              <a:rPr lang="es-CL" dirty="0" smtClean="0">
                <a:solidFill>
                  <a:srgbClr val="C00000"/>
                </a:solidFill>
              </a:rPr>
              <a:t>REFERENCIAS</a:t>
            </a: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612648" y="2952751"/>
            <a:ext cx="8153400" cy="37814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s-CL" sz="1800" dirty="0" smtClean="0"/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590550" y="1943101"/>
            <a:ext cx="8172450" cy="18478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/>
              <a:t>Al seleccionar una referencia, se puede utilizar la opción "Modificar" para cambiar manualmente algún dato de esa referencia o bien con la opción "Eliminar" se  puede borrar.</a:t>
            </a:r>
            <a:endParaRPr lang="es-CL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873375"/>
            <a:ext cx="7959725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614864"/>
            <a:ext cx="2515061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H="1">
            <a:off x="2257425" y="3305175"/>
            <a:ext cx="152400" cy="12668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4614864"/>
            <a:ext cx="2878137" cy="125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 de flecha"/>
          <p:cNvCxnSpPr/>
          <p:nvPr/>
        </p:nvCxnSpPr>
        <p:spPr>
          <a:xfrm>
            <a:off x="3990975" y="3267075"/>
            <a:ext cx="876300" cy="1352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2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100"/>
            <a:ext cx="8153400" cy="5429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25000"/>
            </a:pPr>
            <a:r>
              <a:rPr lang="es-CL" dirty="0" smtClean="0">
                <a:solidFill>
                  <a:srgbClr val="C00000"/>
                </a:solidFill>
              </a:rPr>
              <a:t>OBSERVACIONES</a:t>
            </a: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612648" y="2952751"/>
            <a:ext cx="8153400" cy="37814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s-CL" sz="1800" dirty="0" smtClean="0"/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593598" y="3371851"/>
            <a:ext cx="8153400" cy="33623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ES" sz="1800" dirty="0" smtClean="0"/>
              <a:t>Observaciones</a:t>
            </a:r>
            <a:r>
              <a:rPr lang="es-ES" sz="1800" dirty="0"/>
              <a:t>:  Este tag muestra el tipo de observación que se </a:t>
            </a:r>
            <a:r>
              <a:rPr lang="es-ES" sz="1800" dirty="0" smtClean="0"/>
              <a:t>consignará en el BL.</a:t>
            </a:r>
            <a:endParaRPr lang="es-ES" sz="1800" dirty="0"/>
          </a:p>
          <a:p>
            <a:pPr marL="0" lvl="1" algn="just">
              <a:spcBef>
                <a:spcPts val="0"/>
              </a:spcBef>
              <a:buClr>
                <a:schemeClr val="accent2"/>
              </a:buClr>
              <a:buSzPct val="125000"/>
            </a:pPr>
            <a:endParaRPr lang="es-ES" sz="1800" b="1" dirty="0" smtClean="0">
              <a:latin typeface="Calibri" pitchFamily="34" charset="0"/>
            </a:endParaRPr>
          </a:p>
          <a:p>
            <a:pPr marL="0" lvl="1" algn="just">
              <a:spcBef>
                <a:spcPts val="0"/>
              </a:spcBef>
              <a:buClr>
                <a:schemeClr val="accent2"/>
              </a:buClr>
              <a:buSzPct val="125000"/>
            </a:pPr>
            <a:r>
              <a:rPr lang="es-ES" sz="1800" b="1" dirty="0" smtClean="0">
                <a:solidFill>
                  <a:srgbClr val="000099"/>
                </a:solidFill>
                <a:latin typeface="Calibri" pitchFamily="34" charset="0"/>
              </a:rPr>
              <a:t>GRAL</a:t>
            </a:r>
            <a:r>
              <a:rPr lang="es-ES" sz="1800" b="1" dirty="0">
                <a:solidFill>
                  <a:srgbClr val="000099"/>
                </a:solidFill>
                <a:latin typeface="Calibri" pitchFamily="34" charset="0"/>
              </a:rPr>
              <a:t>: </a:t>
            </a:r>
            <a:r>
              <a:rPr lang="es-ES" sz="1800" b="1" dirty="0">
                <a:latin typeface="Calibri" pitchFamily="34" charset="0"/>
              </a:rPr>
              <a:t>Observaciones Generales.</a:t>
            </a:r>
            <a:endParaRPr lang="es-CL" sz="1800" b="1" dirty="0">
              <a:latin typeface="Calibri" pitchFamily="34" charset="0"/>
            </a:endParaRPr>
          </a:p>
          <a:p>
            <a:pPr marL="0" lvl="1" algn="just">
              <a:spcBef>
                <a:spcPts val="0"/>
              </a:spcBef>
              <a:buClr>
                <a:schemeClr val="accent2"/>
              </a:buClr>
              <a:buSzPct val="125000"/>
            </a:pPr>
            <a:r>
              <a:rPr lang="es-ES" sz="1800" b="1" dirty="0">
                <a:solidFill>
                  <a:srgbClr val="000099"/>
                </a:solidFill>
                <a:latin typeface="Calibri" pitchFamily="34" charset="0"/>
              </a:rPr>
              <a:t>MOT: </a:t>
            </a:r>
            <a:r>
              <a:rPr lang="es-ES" sz="1800" b="1" dirty="0">
                <a:latin typeface="Calibri" pitchFamily="34" charset="0"/>
              </a:rPr>
              <a:t>Motivo de la Modificación.</a:t>
            </a:r>
            <a:endParaRPr lang="es-CL" sz="1800" b="1" dirty="0">
              <a:latin typeface="Calibri" pitchFamily="34" charset="0"/>
            </a:endParaRPr>
          </a:p>
          <a:p>
            <a:pPr marL="0" lvl="1" algn="just">
              <a:spcBef>
                <a:spcPts val="0"/>
              </a:spcBef>
              <a:buClr>
                <a:schemeClr val="accent2"/>
              </a:buClr>
              <a:buSzPct val="125000"/>
            </a:pPr>
            <a:r>
              <a:rPr lang="es-ES" sz="1800" b="1" dirty="0">
                <a:solidFill>
                  <a:srgbClr val="000099"/>
                </a:solidFill>
                <a:latin typeface="Calibri" pitchFamily="34" charset="0"/>
              </a:rPr>
              <a:t>01: </a:t>
            </a:r>
            <a:r>
              <a:rPr lang="es-ES" sz="1800" b="1" dirty="0">
                <a:latin typeface="Calibri" pitchFamily="34" charset="0"/>
              </a:rPr>
              <a:t>Fuera de plazo por fuerza mayor.</a:t>
            </a:r>
            <a:endParaRPr lang="es-CL" sz="1800" b="1" dirty="0">
              <a:latin typeface="Calibri" pitchFamily="34" charset="0"/>
            </a:endParaRPr>
          </a:p>
          <a:p>
            <a:pPr marL="0" lvl="1" algn="just">
              <a:spcBef>
                <a:spcPts val="0"/>
              </a:spcBef>
              <a:buClr>
                <a:schemeClr val="accent2"/>
              </a:buClr>
              <a:buSzPct val="125000"/>
            </a:pPr>
            <a:r>
              <a:rPr lang="es-ES" sz="1800" b="1" dirty="0">
                <a:solidFill>
                  <a:srgbClr val="000099"/>
                </a:solidFill>
                <a:latin typeface="Calibri" pitchFamily="34" charset="0"/>
              </a:rPr>
              <a:t>02: </a:t>
            </a:r>
            <a:r>
              <a:rPr lang="es-ES" sz="1800" b="1" dirty="0">
                <a:latin typeface="Calibri" pitchFamily="34" charset="0"/>
              </a:rPr>
              <a:t>Cambio sitio atraque/almacén.</a:t>
            </a:r>
            <a:endParaRPr lang="es-CL" sz="1800" b="1" dirty="0">
              <a:latin typeface="Calibri" pitchFamily="34" charset="0"/>
            </a:endParaRPr>
          </a:p>
          <a:p>
            <a:pPr marL="0" lvl="1" algn="just">
              <a:spcBef>
                <a:spcPts val="0"/>
              </a:spcBef>
              <a:buClr>
                <a:schemeClr val="accent2"/>
              </a:buClr>
              <a:buSzPct val="125000"/>
            </a:pPr>
            <a:r>
              <a:rPr lang="es-ES" sz="1800" b="1" dirty="0">
                <a:solidFill>
                  <a:srgbClr val="000099"/>
                </a:solidFill>
                <a:latin typeface="Calibri" pitchFamily="34" charset="0"/>
              </a:rPr>
              <a:t>03: </a:t>
            </a:r>
            <a:r>
              <a:rPr lang="es-ES" sz="1800" b="1" dirty="0">
                <a:latin typeface="Calibri" pitchFamily="34" charset="0"/>
              </a:rPr>
              <a:t>Carga parcial B/L distinto </a:t>
            </a:r>
            <a:r>
              <a:rPr lang="es-ES" sz="1800" b="1" dirty="0" smtClean="0">
                <a:latin typeface="Calibri" pitchFamily="34" charset="0"/>
              </a:rPr>
              <a:t>puerto.</a:t>
            </a:r>
            <a:endParaRPr lang="es-CL" sz="1800" b="1" dirty="0">
              <a:latin typeface="Calibri" pitchFamily="34" charset="0"/>
            </a:endParaRPr>
          </a:p>
          <a:p>
            <a:pPr marL="0" lvl="1" algn="just">
              <a:spcBef>
                <a:spcPts val="0"/>
              </a:spcBef>
              <a:buClr>
                <a:schemeClr val="accent2"/>
              </a:buClr>
              <a:buSzPct val="125000"/>
            </a:pPr>
            <a:r>
              <a:rPr lang="es-ES" sz="1800" b="1" dirty="0" smtClean="0">
                <a:solidFill>
                  <a:srgbClr val="000099"/>
                </a:solidFill>
                <a:latin typeface="Calibri" pitchFamily="34" charset="0"/>
              </a:rPr>
              <a:t>05</a:t>
            </a:r>
            <a:r>
              <a:rPr lang="es-ES" sz="1800" b="1" dirty="0">
                <a:solidFill>
                  <a:srgbClr val="000099"/>
                </a:solidFill>
                <a:latin typeface="Calibri" pitchFamily="34" charset="0"/>
              </a:rPr>
              <a:t>: </a:t>
            </a:r>
            <a:r>
              <a:rPr lang="es-ES" sz="1800" b="1" dirty="0">
                <a:latin typeface="Calibri" pitchFamily="34" charset="0"/>
              </a:rPr>
              <a:t>Cubrefaltas.</a:t>
            </a:r>
            <a:endParaRPr lang="es-CL" sz="1800" b="1" dirty="0">
              <a:latin typeface="Calibri" pitchFamily="34" charset="0"/>
            </a:endParaRPr>
          </a:p>
          <a:p>
            <a:pPr marL="0" lvl="1" algn="just">
              <a:spcBef>
                <a:spcPts val="0"/>
              </a:spcBef>
              <a:buClr>
                <a:schemeClr val="accent2"/>
              </a:buClr>
              <a:buSzPct val="125000"/>
            </a:pPr>
            <a:r>
              <a:rPr lang="es-ES" sz="1800" b="1" dirty="0">
                <a:solidFill>
                  <a:srgbClr val="000099"/>
                </a:solidFill>
                <a:latin typeface="Calibri" pitchFamily="34" charset="0"/>
              </a:rPr>
              <a:t>06: </a:t>
            </a:r>
            <a:r>
              <a:rPr lang="es-ES" sz="1800" b="1" dirty="0">
                <a:latin typeface="Calibri" pitchFamily="34" charset="0"/>
              </a:rPr>
              <a:t>Cambio de </a:t>
            </a:r>
            <a:r>
              <a:rPr lang="es-ES" sz="1800" b="1" dirty="0" smtClean="0">
                <a:latin typeface="Calibri" pitchFamily="34" charset="0"/>
              </a:rPr>
              <a:t>puerto.</a:t>
            </a:r>
            <a:endParaRPr lang="es-CL" sz="1800" b="1" dirty="0">
              <a:latin typeface="Calibri" pitchFamily="34" charset="0"/>
            </a:endParaRPr>
          </a:p>
          <a:p>
            <a:pPr marL="0" lvl="1" algn="just">
              <a:spcBef>
                <a:spcPts val="0"/>
              </a:spcBef>
              <a:buClr>
                <a:schemeClr val="accent2"/>
              </a:buClr>
              <a:buSzPct val="125000"/>
            </a:pPr>
            <a:r>
              <a:rPr lang="es-ES" sz="1800" b="1" dirty="0">
                <a:solidFill>
                  <a:srgbClr val="000099"/>
                </a:solidFill>
                <a:latin typeface="Calibri" pitchFamily="34" charset="0"/>
              </a:rPr>
              <a:t>08: </a:t>
            </a:r>
            <a:r>
              <a:rPr lang="es-ES" sz="1800" b="1" dirty="0">
                <a:latin typeface="Calibri" pitchFamily="34" charset="0"/>
              </a:rPr>
              <a:t>Sitio 7 Arica </a:t>
            </a:r>
            <a:r>
              <a:rPr lang="es-ES" sz="1800" b="1" dirty="0" smtClean="0">
                <a:latin typeface="Calibri" pitchFamily="34" charset="0"/>
              </a:rPr>
              <a:t>– ENAPU </a:t>
            </a:r>
            <a:r>
              <a:rPr lang="es-ES" sz="1800" b="1" dirty="0">
                <a:latin typeface="Calibri" pitchFamily="34" charset="0"/>
              </a:rPr>
              <a:t>(Perú</a:t>
            </a:r>
            <a:r>
              <a:rPr lang="es-ES" sz="1800" b="1" dirty="0" smtClean="0">
                <a:latin typeface="Calibri" pitchFamily="34" charset="0"/>
              </a:rPr>
              <a:t>).</a:t>
            </a:r>
          </a:p>
          <a:p>
            <a:pPr marL="0" lvl="1" algn="just">
              <a:spcBef>
                <a:spcPts val="0"/>
              </a:spcBef>
              <a:buClr>
                <a:schemeClr val="accent2"/>
              </a:buClr>
              <a:buSzPct val="125000"/>
            </a:pPr>
            <a:r>
              <a:rPr lang="es-ES" sz="1800" b="1" dirty="0" smtClean="0">
                <a:solidFill>
                  <a:srgbClr val="000099"/>
                </a:solidFill>
                <a:latin typeface="Calibri" pitchFamily="34" charset="0"/>
              </a:rPr>
              <a:t>10: </a:t>
            </a:r>
            <a:r>
              <a:rPr lang="es-ES" sz="1800" b="1" dirty="0" smtClean="0">
                <a:latin typeface="Calibri" pitchFamily="34" charset="0"/>
              </a:rPr>
              <a:t>Tránsito a Bolivia</a:t>
            </a:r>
            <a:endParaRPr lang="es-ES" sz="1800" b="1" dirty="0">
              <a:latin typeface="Calibri" pitchFamily="34" charset="0"/>
            </a:endParaRPr>
          </a:p>
          <a:p>
            <a:pPr marL="0" lvl="1" algn="just">
              <a:spcBef>
                <a:spcPts val="0"/>
              </a:spcBef>
              <a:buClr>
                <a:schemeClr val="accent2"/>
              </a:buClr>
              <a:buSzPct val="125000"/>
            </a:pPr>
            <a:endParaRPr lang="es-ES" sz="1800" b="1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buSzPct val="125000"/>
            </a:pPr>
            <a:endParaRPr lang="es-CL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995488"/>
            <a:ext cx="38004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100"/>
            <a:ext cx="8153400" cy="5429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25000"/>
            </a:pPr>
            <a:r>
              <a:rPr lang="es-CL" dirty="0" smtClean="0">
                <a:solidFill>
                  <a:srgbClr val="C00000"/>
                </a:solidFill>
              </a:rPr>
              <a:t>ITEMS</a:t>
            </a: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612648" y="2952751"/>
            <a:ext cx="8153400" cy="37814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s-CL" sz="1800" dirty="0" smtClean="0"/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593598" y="1924049"/>
            <a:ext cx="8153400" cy="43815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/>
              <a:t>Al ingresar en la pestaña items se muestra la siguiente pantalla:</a:t>
            </a:r>
            <a:endParaRPr lang="es-ES" sz="1800" b="1" dirty="0"/>
          </a:p>
          <a:p>
            <a:pPr algn="just">
              <a:spcBef>
                <a:spcPts val="0"/>
              </a:spcBef>
              <a:buSzPct val="125000"/>
            </a:pPr>
            <a:endParaRPr lang="es-C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301875"/>
            <a:ext cx="796925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593598" y="3905248"/>
            <a:ext cx="8153400" cy="295275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/>
              <a:t>Se deben </a:t>
            </a:r>
            <a:r>
              <a:rPr lang="es-CL" sz="1800" dirty="0"/>
              <a:t>generar tantos grupos de tag "item" como tipos de bultos se </a:t>
            </a:r>
            <a:r>
              <a:rPr lang="es-CL" sz="1800" dirty="0" smtClean="0"/>
              <a:t>describan </a:t>
            </a:r>
            <a:r>
              <a:rPr lang="es-CL" sz="1800" dirty="0"/>
              <a:t>en el mensaje.</a:t>
            </a:r>
          </a:p>
          <a:p>
            <a:pPr algn="just">
              <a:spcBef>
                <a:spcPts val="0"/>
              </a:spcBef>
              <a:buSzPct val="125000"/>
            </a:pPr>
            <a:endParaRPr lang="es-CL" sz="1400" dirty="0"/>
          </a:p>
          <a:p>
            <a:pPr algn="just">
              <a:spcBef>
                <a:spcPts val="0"/>
              </a:spcBef>
              <a:buSzPct val="125000"/>
            </a:pPr>
            <a:r>
              <a:rPr lang="es-CL" sz="1800" dirty="0"/>
              <a:t>Cuando en el item se describan bultos contenedorizados, en el segmento de contenedores se deberán individualizar el o los contenedores que contienen los bultos descritos en el item.</a:t>
            </a:r>
          </a:p>
          <a:p>
            <a:pPr algn="just">
              <a:spcBef>
                <a:spcPts val="0"/>
              </a:spcBef>
              <a:buSzPct val="125000"/>
            </a:pPr>
            <a:endParaRPr lang="es-CL" sz="1400" dirty="0"/>
          </a:p>
          <a:p>
            <a:pPr algn="just">
              <a:spcBef>
                <a:spcPts val="0"/>
              </a:spcBef>
              <a:buSzPct val="125000"/>
            </a:pPr>
            <a:r>
              <a:rPr lang="es-CL" sz="1800" dirty="0"/>
              <a:t>Respecto de la carga </a:t>
            </a:r>
            <a:r>
              <a:rPr lang="es-CL" sz="1800" dirty="0" smtClean="0"/>
              <a:t>peligrosa consignada </a:t>
            </a:r>
            <a:r>
              <a:rPr lang="es-CL" sz="1800" dirty="0"/>
              <a:t>en el </a:t>
            </a:r>
            <a:r>
              <a:rPr lang="es-CL" sz="1800" dirty="0" smtClean="0"/>
              <a:t>BL, </a:t>
            </a:r>
            <a:r>
              <a:rPr lang="es-CL" sz="1800" dirty="0"/>
              <a:t>esta deberá declararse en alguno de los niveles de los bultos no siendo necesaria su repetición en todos los niveles y subniveles. </a:t>
            </a:r>
          </a:p>
        </p:txBody>
      </p:sp>
    </p:spTree>
    <p:extLst>
      <p:ext uri="{BB962C8B-B14F-4D97-AF65-F5344CB8AC3E}">
        <p14:creationId xmlns:p14="http://schemas.microsoft.com/office/powerpoint/2010/main" val="28123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Tramitación en SIDEMAR</a:t>
            </a:r>
          </a:p>
        </p:txBody>
      </p:sp>
      <p:sp>
        <p:nvSpPr>
          <p:cNvPr id="3" name="3 Marcador de texto"/>
          <p:cNvSpPr txBox="1">
            <a:spLocks/>
          </p:cNvSpPr>
          <p:nvPr/>
        </p:nvSpPr>
        <p:spPr>
          <a:xfrm>
            <a:off x="593598" y="1533524"/>
            <a:ext cx="8153400" cy="43815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/>
              <a:t>Al presionar "Agregar" se abre la siguiente ventana para ingresar los dato del ítem</a:t>
            </a:r>
            <a:endParaRPr lang="es-CL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/>
          <a:stretch/>
        </p:blipFill>
        <p:spPr bwMode="auto">
          <a:xfrm>
            <a:off x="257175" y="1952624"/>
            <a:ext cx="3285448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Marcador de texto"/>
          <p:cNvSpPr txBox="1">
            <a:spLocks/>
          </p:cNvSpPr>
          <p:nvPr/>
        </p:nvSpPr>
        <p:spPr>
          <a:xfrm>
            <a:off x="3609974" y="1971675"/>
            <a:ext cx="5419725" cy="478154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CL" sz="1600" dirty="0" smtClean="0">
                <a:solidFill>
                  <a:srgbClr val="000099"/>
                </a:solidFill>
              </a:rPr>
              <a:t>N° Ítem: </a:t>
            </a:r>
            <a:r>
              <a:rPr lang="es-CL" sz="1600" dirty="0" smtClean="0"/>
              <a:t>Número del </a:t>
            </a:r>
            <a:r>
              <a:rPr lang="es-CL" sz="1600" dirty="0"/>
              <a:t>í</a:t>
            </a:r>
            <a:r>
              <a:rPr lang="es-CL" sz="1600" dirty="0" smtClean="0"/>
              <a:t>tem, secuencial, dado por sistema.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600" dirty="0">
                <a:solidFill>
                  <a:srgbClr val="000099"/>
                </a:solidFill>
              </a:rPr>
              <a:t>Marcas: </a:t>
            </a:r>
            <a:r>
              <a:rPr lang="es-CL" sz="1600" dirty="0" smtClean="0"/>
              <a:t>Se debe indicar las marcas </a:t>
            </a:r>
            <a:r>
              <a:rPr lang="es-CL" sz="1600" dirty="0"/>
              <a:t>y números que permiten identificar un </a:t>
            </a:r>
            <a:r>
              <a:rPr lang="es-CL" sz="1600" dirty="0" smtClean="0"/>
              <a:t>bulto. </a:t>
            </a:r>
            <a:endParaRPr lang="es-CL" sz="1600" dirty="0"/>
          </a:p>
          <a:p>
            <a:pPr algn="just">
              <a:spcBef>
                <a:spcPts val="0"/>
              </a:spcBef>
              <a:buSzPct val="125000"/>
            </a:pPr>
            <a:r>
              <a:rPr lang="es-CL" sz="1600" dirty="0" smtClean="0">
                <a:solidFill>
                  <a:srgbClr val="000099"/>
                </a:solidFill>
              </a:rPr>
              <a:t>C. Peligrosa: </a:t>
            </a:r>
            <a:r>
              <a:rPr lang="es-CL" sz="1600" dirty="0" smtClean="0"/>
              <a:t>Permite indicar si la carga es peligrosa (S/N).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600" dirty="0" smtClean="0">
                <a:solidFill>
                  <a:srgbClr val="000099"/>
                </a:solidFill>
              </a:rPr>
              <a:t>N° Bultos: </a:t>
            </a:r>
            <a:r>
              <a:rPr lang="es-CL" sz="1600" dirty="0"/>
              <a:t>S</a:t>
            </a:r>
            <a:r>
              <a:rPr lang="es-CL" sz="1600" dirty="0" smtClean="0"/>
              <a:t>e debe indicar la cantidad de bultos contenidos en el ítem.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600" dirty="0" smtClean="0">
                <a:solidFill>
                  <a:srgbClr val="000099"/>
                </a:solidFill>
              </a:rPr>
              <a:t>Tipo Bulto: </a:t>
            </a:r>
            <a:r>
              <a:rPr lang="es-CL" sz="1600" dirty="0" smtClean="0"/>
              <a:t>Se de indicar </a:t>
            </a:r>
            <a:r>
              <a:rPr lang="es-CL" sz="1600" dirty="0"/>
              <a:t>el código de </a:t>
            </a:r>
            <a:r>
              <a:rPr lang="es-CL" sz="1600" dirty="0" smtClean="0"/>
              <a:t>identificación </a:t>
            </a:r>
            <a:r>
              <a:rPr lang="es-CL" sz="1600" dirty="0"/>
              <a:t>del tipo de bulto de ítem. Se deberá utilizar los códigos del Anexo 51-23 del Compendio de Normas Aduaneras</a:t>
            </a:r>
            <a:r>
              <a:rPr lang="es-CL" sz="1600" dirty="0" smtClean="0"/>
              <a:t>.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600" dirty="0" smtClean="0">
                <a:solidFill>
                  <a:srgbClr val="000099"/>
                </a:solidFill>
              </a:rPr>
              <a:t>Descripción: </a:t>
            </a:r>
            <a:r>
              <a:rPr lang="es-CL" sz="1600" dirty="0"/>
              <a:t>S</a:t>
            </a:r>
            <a:r>
              <a:rPr lang="es-CL" sz="1600" dirty="0" smtClean="0"/>
              <a:t>e debe describir la mercancía contenida en el ítem.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600" dirty="0">
                <a:solidFill>
                  <a:srgbClr val="000099"/>
                </a:solidFill>
              </a:rPr>
              <a:t>Peso: </a:t>
            </a:r>
            <a:r>
              <a:rPr lang="es-CL" sz="1600" dirty="0" smtClean="0"/>
              <a:t>Se debe indicar el </a:t>
            </a:r>
            <a:r>
              <a:rPr lang="es-CL" sz="1600" dirty="0"/>
              <a:t>peso de las mercancías, incluidos todos sus envases y embalajes. </a:t>
            </a:r>
            <a:endParaRPr lang="es-CL" sz="1600" dirty="0" smtClean="0"/>
          </a:p>
          <a:p>
            <a:pPr algn="just">
              <a:spcBef>
                <a:spcPts val="0"/>
              </a:spcBef>
              <a:buSzPct val="125000"/>
            </a:pPr>
            <a:r>
              <a:rPr lang="es-CL" sz="1600" dirty="0">
                <a:solidFill>
                  <a:srgbClr val="000099"/>
                </a:solidFill>
              </a:rPr>
              <a:t>Volumen: </a:t>
            </a:r>
            <a:r>
              <a:rPr lang="es-CL" sz="1600" dirty="0" smtClean="0"/>
              <a:t>Se </a:t>
            </a:r>
            <a:r>
              <a:rPr lang="es-CL" sz="1600" dirty="0"/>
              <a:t>debe indicar</a:t>
            </a:r>
            <a:r>
              <a:rPr lang="es-CL" sz="1600" dirty="0" smtClean="0"/>
              <a:t> </a:t>
            </a:r>
            <a:r>
              <a:rPr lang="es-CL" sz="1600" dirty="0"/>
              <a:t>el volumen </a:t>
            </a:r>
            <a:r>
              <a:rPr lang="es-CL" sz="1600" dirty="0" smtClean="0"/>
              <a:t>total </a:t>
            </a:r>
            <a:r>
              <a:rPr lang="es-CL" sz="1600" dirty="0"/>
              <a:t>de </a:t>
            </a:r>
            <a:r>
              <a:rPr lang="es-CL" sz="1600" dirty="0" smtClean="0"/>
              <a:t>los bultos contenidos en el ítem.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600" dirty="0">
                <a:solidFill>
                  <a:srgbClr val="000099"/>
                </a:solidFill>
              </a:rPr>
              <a:t>Observación: </a:t>
            </a:r>
            <a:r>
              <a:rPr lang="es-CL" sz="1600" dirty="0" smtClean="0"/>
              <a:t>Se deben </a:t>
            </a:r>
            <a:r>
              <a:rPr lang="es-CL" sz="1600" dirty="0"/>
              <a:t>indicar</a:t>
            </a:r>
            <a:r>
              <a:rPr lang="es-CL" sz="1600" dirty="0" smtClean="0"/>
              <a:t> </a:t>
            </a:r>
            <a:r>
              <a:rPr lang="es-CL" sz="1600" dirty="0"/>
              <a:t>las observaciones generales </a:t>
            </a:r>
            <a:r>
              <a:rPr lang="es-CL" sz="1600" dirty="0" smtClean="0"/>
              <a:t>asociadas al ítem.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600" dirty="0" smtClean="0">
                <a:solidFill>
                  <a:srgbClr val="000099"/>
                </a:solidFill>
              </a:rPr>
              <a:t>Carga Cnt</a:t>
            </a:r>
            <a:r>
              <a:rPr lang="es-CL" sz="1600" dirty="0">
                <a:solidFill>
                  <a:srgbClr val="000099"/>
                </a:solidFill>
              </a:rPr>
              <a:t>: </a:t>
            </a:r>
            <a:r>
              <a:rPr lang="es-CL" sz="1600" dirty="0" smtClean="0"/>
              <a:t>Se debe indicar S, si la carga viene dentro de uno o varios contenedores o N en caso contrario.</a:t>
            </a:r>
            <a:endParaRPr lang="es-CL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2085975"/>
            <a:ext cx="3285448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08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0352" cy="666750"/>
          </a:xfrm>
        </p:spPr>
        <p:txBody>
          <a:bodyPr>
            <a:normAutofit/>
          </a:bodyPr>
          <a:lstStyle/>
          <a:p>
            <a:pPr algn="just"/>
            <a:r>
              <a:rPr lang="es-CL" sz="1800" dirty="0" smtClean="0"/>
              <a:t>Al agregar un ítem, se habilitan otras varias opciones, además, de poder modificar o eliminar el ítem de ser necesario.  </a:t>
            </a:r>
            <a:endParaRPr lang="es-CL" sz="1800" dirty="0"/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612648" y="4391024"/>
            <a:ext cx="8153400" cy="206692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800" dirty="0"/>
              <a:t>Si la carga esta contenida en </a:t>
            </a:r>
            <a:r>
              <a:rPr lang="es-CL" sz="1800" dirty="0" smtClean="0"/>
              <a:t>uno </a:t>
            </a:r>
            <a:r>
              <a:rPr lang="es-CL" sz="1800" dirty="0"/>
              <a:t>o más contenedores o bien el tipo de bulto es un contenedor se debe agregar los datos del o los  </a:t>
            </a:r>
            <a:r>
              <a:rPr lang="es-CL" sz="1800" dirty="0" smtClean="0"/>
              <a:t>contenedores de manera obligatoria.</a:t>
            </a:r>
            <a:endParaRPr lang="es-CL" sz="1800" dirty="0"/>
          </a:p>
          <a:p>
            <a:pPr algn="just"/>
            <a:endParaRPr lang="es-CL" sz="1100" dirty="0"/>
          </a:p>
          <a:p>
            <a:pPr algn="just"/>
            <a:r>
              <a:rPr lang="es-CL" sz="1800" dirty="0"/>
              <a:t>Para ello se selecciona el o los items y se presiona "+Agregar Contenedor" y esto se repite hasta tener todos los </a:t>
            </a:r>
            <a:r>
              <a:rPr lang="es-CL" sz="1800" dirty="0" smtClean="0"/>
              <a:t>contenedores </a:t>
            </a:r>
            <a:r>
              <a:rPr lang="es-CL" sz="1800" dirty="0"/>
              <a:t>asociados a los items previamente ingresados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8" y="2362200"/>
            <a:ext cx="796937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04950"/>
            <a:ext cx="8153400" cy="5429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25000"/>
            </a:pPr>
            <a:r>
              <a:rPr lang="es-CL" dirty="0" smtClean="0">
                <a:solidFill>
                  <a:srgbClr val="C00000"/>
                </a:solidFill>
              </a:rPr>
              <a:t>Agregar Contenedor</a:t>
            </a:r>
          </a:p>
        </p:txBody>
      </p:sp>
      <p:sp>
        <p:nvSpPr>
          <p:cNvPr id="6" name="3 Marcador de texto"/>
          <p:cNvSpPr txBox="1">
            <a:spLocks/>
          </p:cNvSpPr>
          <p:nvPr/>
        </p:nvSpPr>
        <p:spPr>
          <a:xfrm>
            <a:off x="612648" y="2952751"/>
            <a:ext cx="8153400" cy="378142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endParaRPr lang="es-CL" sz="1800" dirty="0" smtClean="0"/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593598" y="1866899"/>
            <a:ext cx="8153400" cy="43815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CL" sz="1800" dirty="0" smtClean="0"/>
              <a:t>Al presionar esta opción aparece el siguiente recuadro</a:t>
            </a:r>
            <a:endParaRPr lang="es-ES" sz="1800" b="1" dirty="0"/>
          </a:p>
          <a:p>
            <a:pPr algn="just">
              <a:spcBef>
                <a:spcPts val="0"/>
              </a:spcBef>
              <a:buSzPct val="125000"/>
            </a:pPr>
            <a:endParaRPr lang="es-CL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286000"/>
            <a:ext cx="3047874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3 Marcador de texto"/>
          <p:cNvSpPr txBox="1">
            <a:spLocks/>
          </p:cNvSpPr>
          <p:nvPr/>
        </p:nvSpPr>
        <p:spPr>
          <a:xfrm>
            <a:off x="3143249" y="2247899"/>
            <a:ext cx="5962651" cy="465772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SzPct val="125000"/>
            </a:pPr>
            <a:r>
              <a:rPr lang="es-CL" sz="1500" dirty="0" smtClean="0">
                <a:solidFill>
                  <a:srgbClr val="000099"/>
                </a:solidFill>
              </a:rPr>
              <a:t>N° Ítem: </a:t>
            </a:r>
            <a:r>
              <a:rPr lang="es-CL" sz="1500" dirty="0" smtClean="0"/>
              <a:t>Número del ítem asociado al contenedor que se ingresará.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500" dirty="0" smtClean="0">
                <a:solidFill>
                  <a:srgbClr val="000099"/>
                </a:solidFill>
              </a:rPr>
              <a:t>Shipper Owner: </a:t>
            </a:r>
            <a:r>
              <a:rPr lang="es-CL" sz="1500" dirty="0" smtClean="0"/>
              <a:t>Si el contenedor es de propiedad del embarcador se debe seleccionar este check box. 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500" dirty="0" smtClean="0">
                <a:solidFill>
                  <a:srgbClr val="000099"/>
                </a:solidFill>
              </a:rPr>
              <a:t>Sigla</a:t>
            </a:r>
            <a:r>
              <a:rPr lang="es-CL" sz="1500" dirty="0"/>
              <a:t>: Se debe indicar la sigla del </a:t>
            </a:r>
            <a:r>
              <a:rPr lang="es-CL" sz="1500" dirty="0" smtClean="0"/>
              <a:t>contenedor.</a:t>
            </a:r>
            <a:endParaRPr lang="es-CL" sz="1500" dirty="0"/>
          </a:p>
          <a:p>
            <a:pPr algn="just">
              <a:spcBef>
                <a:spcPts val="0"/>
              </a:spcBef>
              <a:buSzPct val="125000"/>
            </a:pPr>
            <a:r>
              <a:rPr lang="es-CL" sz="1500" dirty="0" smtClean="0">
                <a:solidFill>
                  <a:srgbClr val="000099"/>
                </a:solidFill>
              </a:rPr>
              <a:t>Número: </a:t>
            </a:r>
            <a:r>
              <a:rPr lang="es-CL" sz="1500" dirty="0"/>
              <a:t>Se</a:t>
            </a:r>
            <a:r>
              <a:rPr lang="es-CL" sz="1500" dirty="0" smtClean="0"/>
              <a:t> debe indicar el número del contenedor sin incluir el digito verificador.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500" dirty="0" smtClean="0">
                <a:solidFill>
                  <a:srgbClr val="000099"/>
                </a:solidFill>
              </a:rPr>
              <a:t>dv: </a:t>
            </a:r>
            <a:r>
              <a:rPr lang="es-CL" sz="1500" dirty="0"/>
              <a:t>S</a:t>
            </a:r>
            <a:r>
              <a:rPr lang="es-CL" sz="1500" dirty="0" smtClean="0"/>
              <a:t>e debe indicar el dígito verificador de la identificación del contenedor.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500" dirty="0" smtClean="0">
                <a:solidFill>
                  <a:srgbClr val="000099"/>
                </a:solidFill>
              </a:rPr>
              <a:t>Tipo Cont: </a:t>
            </a:r>
            <a:r>
              <a:rPr lang="es-CL" sz="1500" dirty="0"/>
              <a:t>S</a:t>
            </a:r>
            <a:r>
              <a:rPr lang="es-CL" sz="1500" dirty="0" smtClean="0"/>
              <a:t>e </a:t>
            </a:r>
            <a:r>
              <a:rPr lang="es-CL" sz="1500" dirty="0"/>
              <a:t>debe </a:t>
            </a:r>
            <a:r>
              <a:rPr lang="es-CL" sz="1500" dirty="0" smtClean="0"/>
              <a:t>indicar el </a:t>
            </a:r>
            <a:r>
              <a:rPr lang="es-CL" sz="1500" dirty="0"/>
              <a:t>tipo de contenedor, </a:t>
            </a:r>
            <a:r>
              <a:rPr lang="es-CL" sz="1500" dirty="0" smtClean="0"/>
              <a:t>utilizando los </a:t>
            </a:r>
            <a:r>
              <a:rPr lang="es-CL" sz="1500" dirty="0"/>
              <a:t>códigos de la Norma </a:t>
            </a:r>
            <a:r>
              <a:rPr lang="es-CL" sz="1500" dirty="0" smtClean="0"/>
              <a:t>ISO.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500" dirty="0" smtClean="0">
                <a:solidFill>
                  <a:srgbClr val="000099"/>
                </a:solidFill>
              </a:rPr>
              <a:t>Cont. </a:t>
            </a:r>
            <a:r>
              <a:rPr lang="es-CL" sz="1500" dirty="0">
                <a:solidFill>
                  <a:srgbClr val="000099"/>
                </a:solidFill>
              </a:rPr>
              <a:t>S.O.: </a:t>
            </a:r>
            <a:r>
              <a:rPr lang="es-CL" sz="1500" dirty="0" smtClean="0"/>
              <a:t>Se debe indicar </a:t>
            </a:r>
            <a:r>
              <a:rPr lang="es-CL" sz="1500" dirty="0"/>
              <a:t>la identificación del contendor Shipper Owner</a:t>
            </a:r>
            <a:endParaRPr lang="es-CL" sz="1500" dirty="0" smtClean="0"/>
          </a:p>
          <a:p>
            <a:pPr algn="just">
              <a:spcBef>
                <a:spcPts val="0"/>
              </a:spcBef>
              <a:buSzPct val="125000"/>
            </a:pPr>
            <a:r>
              <a:rPr lang="es-CL" sz="1500" dirty="0">
                <a:solidFill>
                  <a:srgbClr val="000099"/>
                </a:solidFill>
              </a:rPr>
              <a:t>Peso: </a:t>
            </a:r>
            <a:r>
              <a:rPr lang="es-CL" sz="1500" dirty="0" smtClean="0"/>
              <a:t>Se debe </a:t>
            </a:r>
            <a:r>
              <a:rPr lang="es-CL" sz="1500" dirty="0"/>
              <a:t>indicar peso bruto de las mercancías contenidas en el contenedor. </a:t>
            </a:r>
            <a:endParaRPr lang="es-CL" sz="1500" dirty="0" smtClean="0"/>
          </a:p>
          <a:p>
            <a:pPr algn="just">
              <a:spcBef>
                <a:spcPts val="0"/>
              </a:spcBef>
              <a:buSzPct val="125000"/>
            </a:pPr>
            <a:r>
              <a:rPr lang="es-CL" sz="1500" dirty="0" smtClean="0">
                <a:solidFill>
                  <a:srgbClr val="000099"/>
                </a:solidFill>
              </a:rPr>
              <a:t>Id. Operador: </a:t>
            </a:r>
            <a:r>
              <a:rPr lang="es-CL" sz="1500" dirty="0" smtClean="0"/>
              <a:t>Se </a:t>
            </a:r>
            <a:r>
              <a:rPr lang="es-CL" sz="1500" dirty="0"/>
              <a:t>debe indicar</a:t>
            </a:r>
            <a:r>
              <a:rPr lang="es-CL" sz="1500" dirty="0" smtClean="0"/>
              <a:t> el RUT del operador del contenedor (opcional)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500" dirty="0" smtClean="0">
                <a:solidFill>
                  <a:srgbClr val="000099"/>
                </a:solidFill>
              </a:rPr>
              <a:t>Nm Operador: </a:t>
            </a:r>
            <a:r>
              <a:rPr lang="es-CL" sz="1500" dirty="0" smtClean="0"/>
              <a:t>Se deben </a:t>
            </a:r>
            <a:r>
              <a:rPr lang="es-CL" sz="1500" dirty="0"/>
              <a:t>indicar</a:t>
            </a:r>
            <a:r>
              <a:rPr lang="es-CL" sz="1500" dirty="0" smtClean="0"/>
              <a:t> el nombre del operador del contenedor.</a:t>
            </a:r>
          </a:p>
          <a:p>
            <a:pPr algn="just">
              <a:spcBef>
                <a:spcPts val="0"/>
              </a:spcBef>
              <a:buSzPct val="125000"/>
            </a:pPr>
            <a:r>
              <a:rPr lang="es-CL" sz="1500" dirty="0" smtClean="0">
                <a:solidFill>
                  <a:srgbClr val="000099"/>
                </a:solidFill>
              </a:rPr>
              <a:t>Status: </a:t>
            </a:r>
            <a:r>
              <a:rPr lang="es-CL" sz="1500" dirty="0" smtClean="0"/>
              <a:t>Se deben </a:t>
            </a:r>
            <a:r>
              <a:rPr lang="es-CL" sz="1500" dirty="0"/>
              <a:t>indicar </a:t>
            </a:r>
            <a:r>
              <a:rPr lang="es-CL" sz="1500" dirty="0" smtClean="0"/>
              <a:t>las </a:t>
            </a:r>
            <a:r>
              <a:rPr lang="es-CL" sz="1500" dirty="0"/>
              <a:t>características de consolidación de la carga que contiene el contenedor en origen y destino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" y="2552700"/>
            <a:ext cx="30003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2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666750"/>
          </a:xfrm>
        </p:spPr>
        <p:txBody>
          <a:bodyPr>
            <a:normAutofit fontScale="92500"/>
          </a:bodyPr>
          <a:lstStyle/>
          <a:p>
            <a:pPr algn="just"/>
            <a:r>
              <a:rPr lang="es-CL" sz="1800" dirty="0" smtClean="0"/>
              <a:t>De la misma manera se pueden agregar Vehículos, Ítem IMO (cuando el ítem fue declarado como carga peligrosa) y Equipos para cada ítem (Flexitainer, Gen set y Trailer).  </a:t>
            </a:r>
            <a:endParaRPr lang="es-CL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483228"/>
            <a:ext cx="2590800" cy="207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638800"/>
            <a:ext cx="77501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Marcador de texto"/>
          <p:cNvSpPr txBox="1">
            <a:spLocks/>
          </p:cNvSpPr>
          <p:nvPr/>
        </p:nvSpPr>
        <p:spPr>
          <a:xfrm>
            <a:off x="612648" y="4810125"/>
            <a:ext cx="8153400" cy="6667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lang="es-ES" sz="2000" b="1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lang="es-ES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lang="es-ES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800" dirty="0" smtClean="0"/>
              <a:t>Cuando se agrega un contenedor se habilitan las opciones de agregar CntIMO y agregar Sellos</a:t>
            </a:r>
            <a:endParaRPr lang="es-CL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823" y="2483228"/>
            <a:ext cx="2892552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537777"/>
            <a:ext cx="2590800" cy="170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6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666750"/>
          </a:xfrm>
        </p:spPr>
        <p:txBody>
          <a:bodyPr>
            <a:normAutofit/>
          </a:bodyPr>
          <a:lstStyle/>
          <a:p>
            <a:pPr algn="just"/>
            <a:r>
              <a:rPr lang="es-CL" sz="1800" dirty="0" smtClean="0"/>
              <a:t>Para hacerlo se selecciona el contenedor y luego la opción "+Agregar CntIMO" o "+Agregar Sello"</a:t>
            </a:r>
            <a:endParaRPr lang="es-CL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2693987"/>
            <a:ext cx="30956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693987"/>
            <a:ext cx="30765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666750"/>
          </a:xfrm>
        </p:spPr>
        <p:txBody>
          <a:bodyPr>
            <a:normAutofit/>
          </a:bodyPr>
          <a:lstStyle/>
          <a:p>
            <a:pPr algn="just"/>
            <a:r>
              <a:rPr lang="es-CL" sz="1800" dirty="0" smtClean="0"/>
              <a:t>Para enviar el BL al SNA se debe oprimir el botón “Enviar”</a:t>
            </a:r>
            <a:endParaRPr lang="es-CL" sz="18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23900" y="250568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s-ES" sz="40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 smtClean="0"/>
              <a:t>MANIFIESTO MARÍTIMO ELECTRÓNICO</a:t>
            </a:r>
            <a:endParaRPr lang="es-C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228850"/>
            <a:ext cx="5732462" cy="460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4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MANIFIESTO MARÍTIMO ELECTRÓNICO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099"/>
            <a:ext cx="8153400" cy="517207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s-ES" sz="1800" dirty="0" smtClean="0">
                <a:solidFill>
                  <a:srgbClr val="C00000"/>
                </a:solidFill>
              </a:rPr>
              <a:t>INFORMACIÓN ESPECÍFICA PARA FORWARDERS DE BOLIVIA</a:t>
            </a:r>
          </a:p>
          <a:p>
            <a:pPr algn="just">
              <a:defRPr/>
            </a:pPr>
            <a:r>
              <a:rPr lang="es-ES" sz="1800" dirty="0" smtClean="0"/>
              <a:t>La versión de pruebas para FF Bolivia se encuentra disponible en</a:t>
            </a:r>
            <a:r>
              <a:rPr lang="es-ES" sz="1800" dirty="0" smtClean="0">
                <a:sym typeface="Wingdings" pitchFamily="2" charset="2"/>
              </a:rPr>
              <a:t>:</a:t>
            </a:r>
          </a:p>
          <a:p>
            <a:pPr algn="just">
              <a:defRPr/>
            </a:pPr>
            <a:endParaRPr lang="es-ES" sz="1800" dirty="0">
              <a:sym typeface="Wingdings" pitchFamily="2" charset="2"/>
            </a:endParaRPr>
          </a:p>
          <a:p>
            <a:pPr algn="just">
              <a:defRPr/>
            </a:pPr>
            <a:endParaRPr lang="es-ES" sz="1800" dirty="0" smtClean="0">
              <a:sym typeface="Wingdings" pitchFamily="2" charset="2"/>
            </a:endParaRPr>
          </a:p>
          <a:p>
            <a:pPr algn="just">
              <a:defRPr/>
            </a:pPr>
            <a:endParaRPr lang="es-ES" sz="1800" dirty="0">
              <a:sym typeface="Wingdings" pitchFamily="2" charset="2"/>
            </a:endParaRPr>
          </a:p>
          <a:p>
            <a:pPr algn="just">
              <a:defRPr/>
            </a:pPr>
            <a:endParaRPr lang="es-ES" sz="1800" dirty="0" smtClean="0">
              <a:sym typeface="Wingdings" pitchFamily="2" charset="2"/>
            </a:endParaRPr>
          </a:p>
          <a:p>
            <a:pPr algn="just">
              <a:defRPr/>
            </a:pPr>
            <a:endParaRPr lang="es-ES" sz="1800" dirty="0">
              <a:sym typeface="Wingdings" pitchFamily="2" charset="2"/>
            </a:endParaRPr>
          </a:p>
          <a:p>
            <a:pPr algn="just">
              <a:defRPr/>
            </a:pPr>
            <a:endParaRPr lang="es-ES" sz="1800" dirty="0" smtClean="0">
              <a:sym typeface="Wingdings" pitchFamily="2" charset="2"/>
            </a:endParaRPr>
          </a:p>
          <a:p>
            <a:pPr algn="just">
              <a:defRPr/>
            </a:pPr>
            <a:endParaRPr lang="es-ES" sz="1800" dirty="0">
              <a:sym typeface="Wingdings" pitchFamily="2" charset="2"/>
            </a:endParaRPr>
          </a:p>
          <a:p>
            <a:pPr algn="just">
              <a:defRPr/>
            </a:pPr>
            <a:endParaRPr lang="es-ES" sz="1800" dirty="0" smtClean="0">
              <a:sym typeface="Wingdings" pitchFamily="2" charset="2"/>
            </a:endParaRPr>
          </a:p>
        </p:txBody>
      </p:sp>
      <p:sp>
        <p:nvSpPr>
          <p:cNvPr id="10" name="9 Cerrar llave"/>
          <p:cNvSpPr/>
          <p:nvPr/>
        </p:nvSpPr>
        <p:spPr>
          <a:xfrm>
            <a:off x="7019925" y="3085188"/>
            <a:ext cx="190500" cy="914400"/>
          </a:xfrm>
          <a:prstGeom prst="rightBrace">
            <a:avLst>
              <a:gd name="adj1" fmla="val 424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7440176" y="3251918"/>
            <a:ext cx="1218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0099"/>
                </a:solidFill>
                <a:latin typeface="Calibri" pitchFamily="34" charset="0"/>
              </a:rPr>
              <a:t>Servidor de </a:t>
            </a:r>
            <a:r>
              <a:rPr lang="es-ES" sz="1600" b="1" dirty="0" smtClean="0">
                <a:solidFill>
                  <a:srgbClr val="000099"/>
                </a:solidFill>
                <a:latin typeface="Calibri" pitchFamily="34" charset="0"/>
              </a:rPr>
              <a:t>Test</a:t>
            </a:r>
            <a:endParaRPr lang="es-CL" sz="16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909636" y="2914385"/>
            <a:ext cx="5667375" cy="125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666750"/>
          </a:xfrm>
        </p:spPr>
        <p:txBody>
          <a:bodyPr>
            <a:normAutofit/>
          </a:bodyPr>
          <a:lstStyle/>
          <a:p>
            <a:pPr algn="just"/>
            <a:r>
              <a:rPr lang="es-CL" sz="1800" dirty="0" smtClean="0"/>
              <a:t>Para ver el estado del BL se debe seleccionar el botón “Ver Estado”</a:t>
            </a:r>
            <a:endParaRPr lang="es-CL" sz="18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23900" y="250568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s-ES" sz="40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 smtClean="0"/>
              <a:t>MANIFIESTO MARÍTIMO ELECTRÓNICO</a:t>
            </a:r>
            <a:endParaRPr lang="es-CL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081213"/>
            <a:ext cx="42481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3562350"/>
            <a:ext cx="785653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1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156448" cy="666750"/>
          </a:xfrm>
        </p:spPr>
        <p:txBody>
          <a:bodyPr>
            <a:normAutofit/>
          </a:bodyPr>
          <a:lstStyle/>
          <a:p>
            <a:pPr algn="just"/>
            <a:r>
              <a:rPr lang="es-CL" sz="1800" dirty="0" smtClean="0"/>
              <a:t>En caso de error se debe utilizar el botón “Errores/Warnings” para ver detalle del mismo.</a:t>
            </a:r>
            <a:endParaRPr lang="es-CL" sz="18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23900" y="250568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s-ES" sz="40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 smtClean="0"/>
              <a:t>MANIFIESTO MARÍTIMO ELECTRÓNICO</a:t>
            </a:r>
            <a:endParaRPr lang="es-CL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2257425"/>
            <a:ext cx="7923213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317389"/>
            <a:ext cx="3257550" cy="337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9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156448" cy="666750"/>
          </a:xfrm>
        </p:spPr>
        <p:txBody>
          <a:bodyPr>
            <a:normAutofit/>
          </a:bodyPr>
          <a:lstStyle/>
          <a:p>
            <a:pPr algn="just"/>
            <a:r>
              <a:rPr lang="es-CL" sz="1800" dirty="0" smtClean="0"/>
              <a:t>En caso de error se debe utilizar el botón “Errores/Warnings” para ver detalle del mismo.</a:t>
            </a:r>
            <a:endParaRPr lang="es-CL" sz="18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23900" y="250568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s-ES" sz="40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 smtClean="0"/>
              <a:t>MANIFIESTO MARÍTIMO ELECTRÓNICO</a:t>
            </a:r>
            <a:endParaRPr lang="es-CL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2257425"/>
            <a:ext cx="7923213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317389"/>
            <a:ext cx="3257550" cy="337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3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156448" cy="666750"/>
          </a:xfrm>
        </p:spPr>
        <p:txBody>
          <a:bodyPr>
            <a:normAutofit/>
          </a:bodyPr>
          <a:lstStyle/>
          <a:p>
            <a:pPr algn="just"/>
            <a:r>
              <a:rPr lang="es-CL" sz="1800" dirty="0" smtClean="0"/>
              <a:t>En Sidemar se puede consultar por BLs tramitados previamente, ya sea por BL, MFTO, rango de fechas y estados del documento. </a:t>
            </a:r>
            <a:endParaRPr lang="es-CL" sz="18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23900" y="250568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s-ES" sz="40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 smtClean="0"/>
              <a:t>MANIFIESTO MARÍTIMO ELECTRÓNICO</a:t>
            </a:r>
            <a:endParaRPr lang="es-CL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14576"/>
            <a:ext cx="33147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419351"/>
            <a:ext cx="2590800" cy="435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>
            <a:off x="4029075" y="2543175"/>
            <a:ext cx="847725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6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156448" cy="666750"/>
          </a:xfrm>
        </p:spPr>
        <p:txBody>
          <a:bodyPr>
            <a:normAutofit/>
          </a:bodyPr>
          <a:lstStyle/>
          <a:p>
            <a:pPr algn="just"/>
            <a:r>
              <a:rPr lang="es-CL" sz="1800" dirty="0" smtClean="0"/>
              <a:t>Al realizar la búsqueda se desplegará listado de BL’s encontrados como se muestra en el siguiente ejemplo:</a:t>
            </a:r>
            <a:endParaRPr lang="es-CL" sz="18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23900" y="250568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s-ES" sz="40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 smtClean="0"/>
              <a:t>MANIFIESTO MARÍTIMO ELECTRÓNICO</a:t>
            </a:r>
            <a:endParaRPr lang="es-CL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428875"/>
            <a:ext cx="79803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3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32737" cy="3238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sz="1800" dirty="0" smtClean="0"/>
              <a:t>Existen otras opciones de menú como por ejemplo:</a:t>
            </a:r>
            <a:endParaRPr lang="es-CL" sz="18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23900" y="250568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s-ES" sz="4000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 smtClean="0"/>
              <a:t>MANIFIESTO MARÍTIMO ELECTRÓNICO</a:t>
            </a:r>
            <a:endParaRPr lang="es-CL" sz="3200" dirty="0"/>
          </a:p>
        </p:txBody>
      </p:sp>
      <p:sp>
        <p:nvSpPr>
          <p:cNvPr id="2" name="1 Rectángulo"/>
          <p:cNvSpPr/>
          <p:nvPr/>
        </p:nvSpPr>
        <p:spPr>
          <a:xfrm>
            <a:off x="723900" y="2088029"/>
            <a:ext cx="769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es-CL" b="1" dirty="0" smtClean="0">
                <a:latin typeface="Calibri" pitchFamily="34" charset="0"/>
              </a:rPr>
              <a:t>Botón Buscar:  Permite realizar búsquedas por filtros específicos.</a:t>
            </a:r>
          </a:p>
          <a:p>
            <a:pPr marL="285750" indent="-285750"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es-CL" b="1" dirty="0" smtClean="0">
                <a:latin typeface="Calibri" pitchFamily="34" charset="0"/>
              </a:rPr>
              <a:t>Botón “Modificar”: Permite realizar modificación de un BL no conformado</a:t>
            </a:r>
          </a:p>
          <a:p>
            <a:pPr marL="285750" indent="-285750"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es-CL" b="1" dirty="0" smtClean="0">
                <a:latin typeface="Calibri" pitchFamily="34" charset="0"/>
              </a:rPr>
              <a:t>Botón “Aclarar”: Permite realizar aclaración de un BL conformado.</a:t>
            </a:r>
          </a:p>
          <a:p>
            <a:pPr marL="285750" indent="-285750"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es-CL" b="1" dirty="0" smtClean="0">
                <a:latin typeface="Calibri" pitchFamily="34" charset="0"/>
              </a:rPr>
              <a:t>Botón “Anular”: Permite anular un BL conformado o no conformado.</a:t>
            </a:r>
          </a:p>
          <a:p>
            <a:pPr marL="285750" indent="-285750"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es-CL" b="1" dirty="0" smtClean="0">
                <a:latin typeface="Calibri" pitchFamily="34" charset="0"/>
              </a:rPr>
              <a:t>Botón “Errores/Warnings”: Permite revisar detalle de los errores de un BL.</a:t>
            </a:r>
            <a:endParaRPr lang="es-CL" b="1" dirty="0">
              <a:latin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" y="3752850"/>
            <a:ext cx="7942263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1866900" y="2894062"/>
            <a:ext cx="6477000" cy="1828800"/>
          </a:xfrm>
        </p:spPr>
        <p:txBody>
          <a:bodyPr/>
          <a:lstStyle/>
          <a:p>
            <a:r>
              <a:rPr lang="es-CL" dirty="0" smtClean="0"/>
              <a:t>DUDAS/FEEDBACK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39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2352675" y="2617837"/>
            <a:ext cx="6477000" cy="1828800"/>
          </a:xfrm>
        </p:spPr>
        <p:txBody>
          <a:bodyPr/>
          <a:lstStyle/>
          <a:p>
            <a:r>
              <a:rPr lang="es-CL" dirty="0" smtClean="0"/>
              <a:t>cONTACTOS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2362200" y="43053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alibri" pitchFamily="34" charset="0"/>
              </a:rPr>
              <a:t>Mesa de Ayuda:  </a:t>
            </a:r>
            <a:r>
              <a:rPr lang="es-CL" b="1" dirty="0" smtClean="0">
                <a:latin typeface="Calibri" pitchFamily="34" charset="0"/>
                <a:hlinkClick r:id="rId2"/>
              </a:rPr>
              <a:t>mesadeayuda@aduana.cl</a:t>
            </a:r>
            <a:r>
              <a:rPr lang="es-CL" b="1" dirty="0" smtClean="0">
                <a:latin typeface="Calibri" pitchFamily="34" charset="0"/>
              </a:rPr>
              <a:t> </a:t>
            </a:r>
          </a:p>
          <a:p>
            <a:r>
              <a:rPr lang="es-CL" b="1" dirty="0">
                <a:latin typeface="Calibri" pitchFamily="34" charset="0"/>
              </a:rPr>
              <a:t> </a:t>
            </a:r>
            <a:r>
              <a:rPr lang="es-CL" b="1" dirty="0" smtClean="0">
                <a:latin typeface="Calibri" pitchFamily="34" charset="0"/>
              </a:rPr>
              <a:t>                             +56 32 2134800</a:t>
            </a:r>
            <a:endParaRPr lang="es-CL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MANIFIESTO MARÍTIMO ELECTRÓNICO</a:t>
            </a:r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593598" y="2124074"/>
            <a:ext cx="6121527" cy="819151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SzPct val="125000"/>
              <a:buFont typeface="Wingdings" pitchFamily="2" charset="2"/>
              <a:buChar char="§"/>
            </a:pPr>
            <a:r>
              <a:rPr lang="es-CL" sz="1800" dirty="0" smtClean="0"/>
              <a:t>Descargar la aplicación Sidemar</a:t>
            </a:r>
          </a:p>
          <a:p>
            <a:pPr marL="342900" indent="-342900">
              <a:spcBef>
                <a:spcPts val="0"/>
              </a:spcBef>
              <a:buSzPct val="125000"/>
              <a:buFont typeface="Wingdings" pitchFamily="2" charset="2"/>
              <a:buChar char="§"/>
            </a:pPr>
            <a:r>
              <a:rPr lang="es-CL" sz="1800" dirty="0" smtClean="0"/>
              <a:t>Ejecutar el instalador de Sidemar</a:t>
            </a:r>
            <a:endParaRPr lang="es-CL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8" y="3309936"/>
            <a:ext cx="40576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19149" y="1614786"/>
            <a:ext cx="6991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b="1" dirty="0">
                <a:solidFill>
                  <a:srgbClr val="C00000"/>
                </a:solidFill>
                <a:latin typeface="Calibri" pitchFamily="34" charset="0"/>
              </a:rPr>
              <a:t>INFORMACIÓN ESPECÍFICA PARA FORWARDERS DE BOLIVIA</a:t>
            </a:r>
          </a:p>
        </p:txBody>
      </p:sp>
    </p:spTree>
    <p:extLst>
      <p:ext uri="{BB962C8B-B14F-4D97-AF65-F5344CB8AC3E}">
        <p14:creationId xmlns:p14="http://schemas.microsoft.com/office/powerpoint/2010/main" val="31959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MANIFIESTO MARÍTIMO ELECTRÓNICO</a:t>
            </a:r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22173" y="2228850"/>
            <a:ext cx="8153400" cy="4505324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SzPct val="125000"/>
              <a:buFont typeface="Wingdings" pitchFamily="2" charset="2"/>
              <a:buChar char="§"/>
            </a:pPr>
            <a:r>
              <a:rPr lang="es-CL" sz="1800" dirty="0" smtClean="0"/>
              <a:t>Elegir el lugar de instalación en el computador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3224212"/>
            <a:ext cx="39147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19149" y="1614786"/>
            <a:ext cx="6991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b="1" dirty="0" smtClean="0">
                <a:solidFill>
                  <a:srgbClr val="C00000"/>
                </a:solidFill>
                <a:latin typeface="Calibri" pitchFamily="34" charset="0"/>
              </a:rPr>
              <a:t>Instalación de SIDEMAR</a:t>
            </a:r>
            <a:endParaRPr lang="es-ES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366963"/>
            <a:ext cx="42100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28674" y="1627826"/>
            <a:ext cx="6991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b="1" dirty="0" smtClean="0">
                <a:solidFill>
                  <a:srgbClr val="C00000"/>
                </a:solidFill>
                <a:latin typeface="Calibri" pitchFamily="34" charset="0"/>
              </a:rPr>
              <a:t>Instalación de SIDEMAR</a:t>
            </a:r>
            <a:endParaRPr lang="es-E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06068" y="459284"/>
            <a:ext cx="6636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CL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MANIFIESTO MARÍTIMO ELECTRÓNICO</a:t>
            </a:r>
          </a:p>
        </p:txBody>
      </p:sp>
    </p:spTree>
    <p:extLst>
      <p:ext uri="{BB962C8B-B14F-4D97-AF65-F5344CB8AC3E}">
        <p14:creationId xmlns:p14="http://schemas.microsoft.com/office/powerpoint/2010/main" val="11133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Instalación del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099"/>
            <a:ext cx="8153400" cy="5172075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SzPct val="125000"/>
              <a:buFont typeface="Wingdings" pitchFamily="2" charset="2"/>
              <a:buChar char="§"/>
            </a:pPr>
            <a:r>
              <a:rPr lang="es-CL" sz="1800" dirty="0" smtClean="0"/>
              <a:t>Fin de instalación de SIDEMAR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2328863"/>
            <a:ext cx="44100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099"/>
            <a:ext cx="8153400" cy="5172075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SzPct val="125000"/>
              <a:buFont typeface="Wingdings" pitchFamily="2" charset="2"/>
              <a:buChar char="§"/>
            </a:pPr>
            <a:r>
              <a:rPr lang="es-CL" sz="1800" dirty="0"/>
              <a:t>Ingresar al directorio donde </a:t>
            </a:r>
            <a:r>
              <a:rPr lang="es-CL" sz="1800" dirty="0" smtClean="0"/>
              <a:t>está instalado SIDEMAR</a:t>
            </a:r>
            <a:endParaRPr lang="es-CL" sz="1800" dirty="0"/>
          </a:p>
          <a:p>
            <a:pPr marL="342900" indent="-342900">
              <a:spcBef>
                <a:spcPts val="0"/>
              </a:spcBef>
              <a:buSzPct val="125000"/>
              <a:buFont typeface="Wingdings" pitchFamily="2" charset="2"/>
              <a:buChar char="§"/>
            </a:pPr>
            <a:r>
              <a:rPr lang="es-CL" sz="1800" dirty="0"/>
              <a:t>Ejecutar opción SIDEMAR.exe</a:t>
            </a:r>
          </a:p>
          <a:p>
            <a:pPr marL="342900" indent="-342900">
              <a:spcBef>
                <a:spcPts val="0"/>
              </a:spcBef>
              <a:buSzPct val="125000"/>
              <a:buFont typeface="Wingdings" pitchFamily="2" charset="2"/>
              <a:buChar char="§"/>
            </a:pPr>
            <a:r>
              <a:rPr lang="es-CL" sz="1800" dirty="0"/>
              <a:t>Seleccionar opción BL </a:t>
            </a:r>
          </a:p>
          <a:p>
            <a:pPr marL="342900" indent="-342900">
              <a:spcBef>
                <a:spcPts val="0"/>
              </a:spcBef>
              <a:buSzPct val="125000"/>
              <a:buFont typeface="Wingdings" pitchFamily="2" charset="2"/>
              <a:buChar char="§"/>
            </a:pPr>
            <a:r>
              <a:rPr lang="es-CL" sz="1800" dirty="0"/>
              <a:t>Registrar Usuario y Clave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973388"/>
            <a:ext cx="1549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457450"/>
            <a:ext cx="355282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3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Tramitación en SIDEMAR</a:t>
            </a:r>
            <a:endParaRPr lang="es-CL" dirty="0"/>
          </a:p>
        </p:txBody>
      </p:sp>
      <p:sp>
        <p:nvSpPr>
          <p:cNvPr id="5" name="3 Marcador de texto"/>
          <p:cNvSpPr>
            <a:spLocks noGrp="1"/>
          </p:cNvSpPr>
          <p:nvPr>
            <p:ph type="body" idx="1"/>
          </p:nvPr>
        </p:nvSpPr>
        <p:spPr>
          <a:xfrm>
            <a:off x="612648" y="1562099"/>
            <a:ext cx="8153400" cy="51720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25000"/>
            </a:pPr>
            <a:r>
              <a:rPr lang="es-CL" sz="1800" dirty="0" smtClean="0"/>
              <a:t>Al ingresar se abre el siguiente formulario para tramitar los BL:</a:t>
            </a:r>
            <a:endParaRPr lang="es-CL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892890"/>
            <a:ext cx="6343650" cy="480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9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ketingPlan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5A99AA-889E-4761-8CDA-EEA388A369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1996</Words>
  <Application>Microsoft Office PowerPoint</Application>
  <PresentationFormat>Presentación en pantalla (4:3)</PresentationFormat>
  <Paragraphs>223</Paragraphs>
  <Slides>37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MarketingPlan</vt:lpstr>
      <vt:lpstr>MANIFIESTO MARÍTIMO ELECTRÓNICO DE INGRESO</vt:lpstr>
      <vt:lpstr>MANIFIESTO MARÍTIMO ELECTRÓNICO</vt:lpstr>
      <vt:lpstr>MANIFIESTO MARÍTIMO ELECTRÓNICO</vt:lpstr>
      <vt:lpstr>MANIFIESTO MARÍTIMO ELECTRÓNICO</vt:lpstr>
      <vt:lpstr>MANIFIESTO MARÍTIMO ELECTRÓNICO</vt:lpstr>
      <vt:lpstr>Presentación de PowerPoint</vt:lpstr>
      <vt:lpstr>Instalación del SIDEMAR</vt:lpstr>
      <vt:lpstr>Tramitación en SIDEMAR</vt:lpstr>
      <vt:lpstr>Tramitación en SIDEMAR</vt:lpstr>
      <vt:lpstr>Tramitación en SIDEMAR: Ejemplo llenado BL</vt:lpstr>
      <vt:lpstr>Tramitación en SIDEMAR</vt:lpstr>
      <vt:lpstr>Tramitación en SIDEMAR</vt:lpstr>
      <vt:lpstr>Tramitación en SIDEMAR</vt:lpstr>
      <vt:lpstr>Tramitación en SIDEMAR</vt:lpstr>
      <vt:lpstr>Tramitación en SIDEMAR</vt:lpstr>
      <vt:lpstr>Tramitación en SIDEMAR</vt:lpstr>
      <vt:lpstr>Tramitación en SIDEMAR</vt:lpstr>
      <vt:lpstr>Tramitación en SIDEMAR</vt:lpstr>
      <vt:lpstr>Tramitación en SIDEMAR</vt:lpstr>
      <vt:lpstr>Tramitación en SIDEMAR</vt:lpstr>
      <vt:lpstr>Tramitación en SIDEMAR</vt:lpstr>
      <vt:lpstr>Tramitación en SIDEMAR</vt:lpstr>
      <vt:lpstr>Tramitación en SIDEMAR</vt:lpstr>
      <vt:lpstr>Tramitación en SIDEMAR</vt:lpstr>
      <vt:lpstr>Tramitación en SIDEMAR</vt:lpstr>
      <vt:lpstr>Tramitación en SIDEMAR</vt:lpstr>
      <vt:lpstr>Tramitación en SIDEMAR</vt:lpstr>
      <vt:lpstr>Tramitación en SIDEMAR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DUDAS/FEEDBACK</vt:lpstr>
      <vt:lpstr>cONTACTOS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2015-03-20T19:32:17Z</dcterms:created>
  <dcterms:modified xsi:type="dcterms:W3CDTF">2016-10-19T18:42:14Z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TC101079699990</vt:lpwstr>
  </property>
</Properties>
</file>